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62" r:id="rId9"/>
    <p:sldId id="263" r:id="rId10"/>
    <p:sldId id="275" r:id="rId11"/>
    <p:sldId id="264" r:id="rId12"/>
    <p:sldId id="277" r:id="rId13"/>
    <p:sldId id="274" r:id="rId14"/>
    <p:sldId id="272" r:id="rId15"/>
    <p:sldId id="273" r:id="rId16"/>
    <p:sldId id="271" r:id="rId17"/>
  </p:sldIdLst>
  <p:sldSz cx="9144000" cy="5143500" type="screen16x9"/>
  <p:notesSz cx="6858000" cy="9144000"/>
  <p:embeddedFontLst>
    <p:embeddedFont>
      <p:font typeface="Playfair Display" panose="020B0604020202020204" charset="0"/>
      <p:regular r:id="rId19"/>
      <p:bold r:id="rId20"/>
      <p:italic r:id="rId21"/>
      <p:boldItalic r:id="rId22"/>
    </p:embeddedFont>
    <p:embeddedFont>
      <p:font typeface="PMingLiU" panose="02020500000000000000" pitchFamily="18" charset="-120"/>
      <p:regular r:id="rId23"/>
    </p:embeddedFont>
    <p:embeddedFont>
      <p:font typeface="SimSun" panose="02010600030101010101" pitchFamily="2" charset="-122"/>
      <p:regular r:id="rId24"/>
    </p:embeddedFont>
    <p:embeddedFont>
      <p:font typeface="Lato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68" autoAdjust="0"/>
    <p:restoredTop sz="70623" autoAdjust="0"/>
  </p:normalViewPr>
  <p:slideViewPr>
    <p:cSldViewPr snapToGrid="0">
      <p:cViewPr varScale="1">
        <p:scale>
          <a:sx n="79" d="100"/>
          <a:sy n="79" d="100"/>
        </p:scale>
        <p:origin x="102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c8d851c6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c8d851c6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bc1c9e2f7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bc1c9e2f7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bc1b4b94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bc1b4b94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bc1b4b944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bc1b4b944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bc1b4b944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bc1b4b944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bc1b4b944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bc1b4b944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bc1b4b944_1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bc1b4b944_1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bc1b4b944_1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bc1b4b944_1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e13959c9c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e13959c9c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bc1b4b944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bc1b4b944_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coral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title"/>
          </p:nvPr>
        </p:nvSpPr>
        <p:spPr>
          <a:xfrm>
            <a:off x="-484075" y="1257850"/>
            <a:ext cx="5495400" cy="310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Arial"/>
                <a:ea typeface="Arial"/>
                <a:cs typeface="Arial"/>
                <a:sym typeface="Arial"/>
              </a:rPr>
              <a:t>單元五：共同身份及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Arial"/>
                <a:ea typeface="Arial"/>
                <a:cs typeface="Arial"/>
                <a:sym typeface="Arial"/>
              </a:rPr>
              <a:t>感恩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Arial"/>
                <a:ea typeface="Arial"/>
                <a:cs typeface="Arial"/>
                <a:sym typeface="Arial"/>
              </a:rPr>
              <a:t>Lesson 5: </a:t>
            </a:r>
            <a:br>
              <a:rPr lang="en" sz="3200">
                <a:latin typeface="Arial"/>
                <a:ea typeface="Arial"/>
                <a:cs typeface="Arial"/>
                <a:sym typeface="Arial"/>
              </a:rPr>
            </a:br>
            <a:r>
              <a:rPr lang="en" sz="3200">
                <a:latin typeface="Arial"/>
                <a:ea typeface="Arial"/>
                <a:cs typeface="Arial"/>
                <a:sym typeface="Arial"/>
              </a:rPr>
              <a:t>Common identity &amp; Gratitude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7950" y="147700"/>
            <a:ext cx="1321999" cy="49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800" y="205875"/>
            <a:ext cx="1504849" cy="3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0" b="6578"/>
          <a:stretch/>
        </p:blipFill>
        <p:spPr>
          <a:xfrm>
            <a:off x="4562007" y="0"/>
            <a:ext cx="4596983" cy="5141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700" y="255883"/>
            <a:ext cx="8520600" cy="626100"/>
          </a:xfrm>
        </p:spPr>
        <p:txBody>
          <a:bodyPr/>
          <a:lstStyle/>
          <a:p>
            <a:r>
              <a:rPr lang="zh-CN" altLang="en-US" dirty="0" smtClean="0"/>
              <a:t>討論 </a:t>
            </a:r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2000" dirty="0">
                <a:solidFill>
                  <a:srgbClr val="000000"/>
                </a:solidFill>
              </a:rPr>
              <a:t>在片尾的部分，那位父親在進餐前做了什麼</a:t>
            </a:r>
            <a:r>
              <a:rPr lang="zh-TW" altLang="en-US" sz="2000" dirty="0" smtClean="0">
                <a:solidFill>
                  <a:srgbClr val="000000"/>
                </a:solidFill>
              </a:rPr>
              <a:t>？</a:t>
            </a:r>
            <a:r>
              <a:rPr lang="en-HK" altLang="zh-TW" sz="2000" dirty="0">
                <a:solidFill>
                  <a:srgbClr val="000000"/>
                </a:solidFill>
              </a:rPr>
              <a:t>Did you notice what the father did before eating?</a:t>
            </a:r>
          </a:p>
          <a:p>
            <a:endParaRPr lang="zh-TW" altLang="en-US" sz="2000" dirty="0">
              <a:solidFill>
                <a:srgbClr val="000000"/>
              </a:solidFill>
            </a:endParaRPr>
          </a:p>
          <a:p>
            <a:r>
              <a:rPr lang="zh-TW" altLang="en-US" sz="2000" dirty="0">
                <a:solidFill>
                  <a:srgbClr val="000000"/>
                </a:solidFill>
              </a:rPr>
              <a:t>為什麼那位父親要在進餐前祈禱，更要教導他的子女祈禱</a:t>
            </a:r>
            <a:r>
              <a:rPr lang="zh-TW" altLang="en-US" sz="2000" dirty="0" smtClean="0">
                <a:solidFill>
                  <a:srgbClr val="000000"/>
                </a:solidFill>
              </a:rPr>
              <a:t>？</a:t>
            </a:r>
            <a:r>
              <a:rPr lang="en-HK" altLang="zh-TW" sz="2000" dirty="0">
                <a:solidFill>
                  <a:srgbClr val="000000"/>
                </a:solidFill>
              </a:rPr>
              <a:t>Why did the father say grace with his family before he had his meal with his family? Why did he even teach his children to do so</a:t>
            </a:r>
            <a:r>
              <a:rPr lang="en-HK" altLang="zh-TW" sz="2000" dirty="0" smtClean="0">
                <a:solidFill>
                  <a:srgbClr val="000000"/>
                </a:solidFill>
              </a:rPr>
              <a:t>?</a:t>
            </a:r>
          </a:p>
          <a:p>
            <a:endParaRPr lang="zh-TW" altLang="en-US" sz="2000" dirty="0">
              <a:solidFill>
                <a:srgbClr val="000000"/>
              </a:solidFill>
            </a:endParaRPr>
          </a:p>
          <a:p>
            <a:r>
              <a:rPr lang="zh-TW" altLang="en-US" sz="2000" dirty="0">
                <a:solidFill>
                  <a:srgbClr val="000000"/>
                </a:solidFill>
              </a:rPr>
              <a:t>你有沒有留意每天餐桌上的食物？你對它們存感恩之念嗎</a:t>
            </a:r>
            <a:r>
              <a:rPr lang="zh-TW" altLang="en-US" sz="2000" dirty="0" smtClean="0">
                <a:solidFill>
                  <a:srgbClr val="000000"/>
                </a:solidFill>
              </a:rPr>
              <a:t>？</a:t>
            </a:r>
            <a:r>
              <a:rPr lang="en-HK" altLang="zh-TW" sz="2000" dirty="0">
                <a:solidFill>
                  <a:srgbClr val="000000"/>
                </a:solidFill>
              </a:rPr>
              <a:t>Have you ever paid attention to the food you eat every day? Are you grateful for it?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0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>
            <a:spLocks noGrp="1"/>
          </p:cNvSpPr>
          <p:nvPr>
            <p:ph type="title"/>
          </p:nvPr>
        </p:nvSpPr>
        <p:spPr>
          <a:xfrm>
            <a:off x="311700" y="1686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感恩練習 Gratitude Exercise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77" y="940973"/>
            <a:ext cx="7660846" cy="3901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266" y="1592742"/>
            <a:ext cx="8520600" cy="3416400"/>
          </a:xfrm>
        </p:spPr>
        <p:txBody>
          <a:bodyPr/>
          <a:lstStyle/>
          <a:p>
            <a:r>
              <a:rPr lang="zh-TW" altLang="en-US" sz="2000" dirty="0" smtClean="0">
                <a:solidFill>
                  <a:srgbClr val="000000"/>
                </a:solidFill>
              </a:rPr>
              <a:t>在</a:t>
            </a:r>
            <a:r>
              <a:rPr lang="zh-TW" altLang="en-US" sz="2000" dirty="0">
                <a:solidFill>
                  <a:srgbClr val="000000"/>
                </a:solidFill>
              </a:rPr>
              <a:t>粟米田工作的農</a:t>
            </a:r>
            <a:r>
              <a:rPr lang="zh-TW" altLang="en-US" sz="2000" dirty="0" smtClean="0">
                <a:solidFill>
                  <a:srgbClr val="000000"/>
                </a:solidFill>
              </a:rPr>
              <a:t>夫 </a:t>
            </a:r>
            <a:r>
              <a:rPr lang="en-HK" altLang="zh-TW" sz="2000" dirty="0">
                <a:solidFill>
                  <a:srgbClr val="000000"/>
                </a:solidFill>
              </a:rPr>
              <a:t> the farmers who worked on the cornfields</a:t>
            </a:r>
            <a:endParaRPr lang="en-US" altLang="zh-TW" sz="2000" dirty="0" smtClean="0">
              <a:solidFill>
                <a:srgbClr val="000000"/>
              </a:solidFill>
            </a:endParaRPr>
          </a:p>
          <a:p>
            <a:r>
              <a:rPr lang="zh-TW" altLang="en-US" sz="2000" dirty="0" smtClean="0">
                <a:solidFill>
                  <a:srgbClr val="000000"/>
                </a:solidFill>
              </a:rPr>
              <a:t>把</a:t>
            </a:r>
            <a:r>
              <a:rPr lang="zh-TW" altLang="en-US" sz="2000" dirty="0">
                <a:solidFill>
                  <a:srgbClr val="000000"/>
                </a:solidFill>
              </a:rPr>
              <a:t>粟米運到工廠加工的貨車司</a:t>
            </a:r>
            <a:r>
              <a:rPr lang="zh-TW" altLang="en-US" sz="2000" dirty="0" smtClean="0">
                <a:solidFill>
                  <a:srgbClr val="000000"/>
                </a:solidFill>
              </a:rPr>
              <a:t>機 </a:t>
            </a:r>
            <a:r>
              <a:rPr lang="en-HK" altLang="zh-TW" sz="2000" dirty="0">
                <a:solidFill>
                  <a:srgbClr val="000000"/>
                </a:solidFill>
              </a:rPr>
              <a:t>the truck drivers who transported the corn to the factory for manufacturing</a:t>
            </a:r>
            <a:endParaRPr lang="en-US" altLang="zh-TW" sz="2000" dirty="0" smtClean="0">
              <a:solidFill>
                <a:srgbClr val="000000"/>
              </a:solidFill>
            </a:endParaRPr>
          </a:p>
          <a:p>
            <a:r>
              <a:rPr lang="zh-TW" altLang="en-US" sz="2000" dirty="0" smtClean="0">
                <a:solidFill>
                  <a:srgbClr val="000000"/>
                </a:solidFill>
              </a:rPr>
              <a:t>把</a:t>
            </a:r>
            <a:r>
              <a:rPr lang="zh-TW" altLang="en-US" sz="2000" dirty="0">
                <a:solidFill>
                  <a:srgbClr val="000000"/>
                </a:solidFill>
              </a:rPr>
              <a:t>粟米壓製和烘烤的工廠工</a:t>
            </a:r>
            <a:r>
              <a:rPr lang="zh-TW" altLang="en-US" sz="2000" dirty="0" smtClean="0">
                <a:solidFill>
                  <a:srgbClr val="000000"/>
                </a:solidFill>
              </a:rPr>
              <a:t>人 </a:t>
            </a:r>
            <a:r>
              <a:rPr lang="en-HK" altLang="zh-TW" sz="2000" dirty="0">
                <a:solidFill>
                  <a:srgbClr val="000000"/>
                </a:solidFill>
              </a:rPr>
              <a:t>the factory workers who pressed and toasted the </a:t>
            </a:r>
            <a:r>
              <a:rPr lang="en-HK" altLang="zh-TW" sz="2000" dirty="0" smtClean="0">
                <a:solidFill>
                  <a:srgbClr val="000000"/>
                </a:solidFill>
              </a:rPr>
              <a:t>corn</a:t>
            </a:r>
            <a:endParaRPr lang="en-US" altLang="zh-TW" sz="2000" dirty="0" smtClean="0">
              <a:solidFill>
                <a:srgbClr val="000000"/>
              </a:solidFill>
            </a:endParaRPr>
          </a:p>
          <a:p>
            <a:r>
              <a:rPr lang="zh-TW" altLang="en-US" sz="2000" dirty="0" smtClean="0">
                <a:solidFill>
                  <a:srgbClr val="000000"/>
                </a:solidFill>
              </a:rPr>
              <a:t>把</a:t>
            </a:r>
            <a:r>
              <a:rPr lang="zh-TW" altLang="en-US" sz="2000" dirty="0">
                <a:solidFill>
                  <a:srgbClr val="000000"/>
                </a:solidFill>
              </a:rPr>
              <a:t>粟米片進行包裝的包裝工</a:t>
            </a:r>
            <a:r>
              <a:rPr lang="zh-TW" altLang="en-US" sz="2000" dirty="0" smtClean="0">
                <a:solidFill>
                  <a:srgbClr val="000000"/>
                </a:solidFill>
              </a:rPr>
              <a:t>人  </a:t>
            </a:r>
            <a:r>
              <a:rPr lang="en-HK" altLang="zh-TW" sz="2000" dirty="0" smtClean="0">
                <a:solidFill>
                  <a:srgbClr val="000000"/>
                </a:solidFill>
              </a:rPr>
              <a:t>those </a:t>
            </a:r>
            <a:r>
              <a:rPr lang="en-HK" altLang="zh-TW" sz="2000" dirty="0">
                <a:solidFill>
                  <a:srgbClr val="000000"/>
                </a:solidFill>
              </a:rPr>
              <a:t>who packaged the cornflakes</a:t>
            </a:r>
            <a:endParaRPr lang="en-US" altLang="zh-TW" sz="2000" dirty="0" smtClean="0">
              <a:solidFill>
                <a:srgbClr val="000000"/>
              </a:solidFill>
            </a:endParaRPr>
          </a:p>
          <a:p>
            <a:r>
              <a:rPr lang="zh-TW" altLang="en-US" sz="2000" dirty="0" smtClean="0">
                <a:solidFill>
                  <a:srgbClr val="000000"/>
                </a:solidFill>
              </a:rPr>
              <a:t>把一盒盒的粟米片放在售貨架</a:t>
            </a:r>
            <a:r>
              <a:rPr lang="zh-CN" altLang="en-US" sz="2000" dirty="0" smtClean="0">
                <a:solidFill>
                  <a:srgbClr val="000000"/>
                </a:solidFill>
              </a:rPr>
              <a:t>的員工 </a:t>
            </a:r>
            <a:r>
              <a:rPr lang="en-HK" altLang="zh-CN" sz="2000" dirty="0">
                <a:solidFill>
                  <a:srgbClr val="000000"/>
                </a:solidFill>
              </a:rPr>
              <a:t>shopkeepers who put the boxes of cornflakes onto the shelves for </a:t>
            </a:r>
            <a:r>
              <a:rPr lang="en-HK" altLang="zh-CN" sz="2000" dirty="0" smtClean="0">
                <a:solidFill>
                  <a:srgbClr val="000000"/>
                </a:solidFill>
              </a:rPr>
              <a:t>sale</a:t>
            </a:r>
            <a:endParaRPr lang="en-HK" altLang="zh-CN" sz="2000" dirty="0">
              <a:solidFill>
                <a:srgbClr val="00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266" y="263913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zh-CN" altLang="en-US" dirty="0">
                <a:latin typeface="+mn-lt"/>
              </a:rPr>
              <a:t>粟米</a:t>
            </a:r>
            <a:r>
              <a:rPr lang="zh-CN" altLang="en-US" dirty="0" smtClean="0">
                <a:latin typeface="+mn-lt"/>
              </a:rPr>
              <a:t>片的由來 </a:t>
            </a:r>
            <a:r>
              <a:rPr lang="en-US" altLang="zh-CN" dirty="0" smtClean="0">
                <a:latin typeface="+mn-lt"/>
              </a:rPr>
              <a:t>What has this cornflake gone through?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104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826" y="391350"/>
            <a:ext cx="8520600" cy="626100"/>
          </a:xfrm>
        </p:spPr>
        <p:txBody>
          <a:bodyPr/>
          <a:lstStyle/>
          <a:p>
            <a:r>
              <a:rPr lang="zh-CN" altLang="en-US" dirty="0" smtClean="0">
                <a:latin typeface="+mn-lt"/>
              </a:rPr>
              <a:t>花</a:t>
            </a:r>
            <a:r>
              <a:rPr lang="zh-CN" altLang="en-US" dirty="0">
                <a:latin typeface="+mn-lt"/>
              </a:rPr>
              <a:t>絮分</a:t>
            </a:r>
            <a:r>
              <a:rPr lang="zh-CN" altLang="en-US" dirty="0" smtClean="0">
                <a:latin typeface="+mn-lt"/>
              </a:rPr>
              <a:t>享 </a:t>
            </a:r>
            <a:r>
              <a:rPr lang="en-US" altLang="zh-CN" dirty="0" smtClean="0">
                <a:latin typeface="+mn-lt"/>
              </a:rPr>
              <a:t>Highlights</a:t>
            </a:r>
            <a:endParaRPr lang="zh-CN" altLang="en-US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zh-TW" altLang="en-US" sz="2000" dirty="0">
                <a:solidFill>
                  <a:srgbClr val="000000"/>
                </a:solidFill>
              </a:rPr>
              <a:t>如有在上課時為學生拍攝的照片或影片，可於這時向學生展</a:t>
            </a:r>
            <a:r>
              <a:rPr lang="zh-TW" altLang="en-US" sz="2000" dirty="0" smtClean="0">
                <a:solidFill>
                  <a:srgbClr val="000000"/>
                </a:solidFill>
              </a:rPr>
              <a:t>示</a:t>
            </a:r>
            <a:r>
              <a:rPr lang="zh-CN" altLang="en-US" sz="2000" dirty="0" smtClean="0">
                <a:solidFill>
                  <a:srgbClr val="000000"/>
                </a:solidFill>
              </a:rPr>
              <a:t>。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pPr marL="114300" indent="0">
              <a:buNone/>
            </a:pPr>
            <a:r>
              <a:rPr lang="en-HK" altLang="zh-CN" sz="2000" dirty="0">
                <a:solidFill>
                  <a:srgbClr val="000000"/>
                </a:solidFill>
              </a:rPr>
              <a:t>If available, display any photos or videos taken during this </a:t>
            </a:r>
            <a:r>
              <a:rPr lang="en-HK" altLang="zh-CN" sz="2000" dirty="0" smtClean="0">
                <a:solidFill>
                  <a:srgbClr val="000000"/>
                </a:solidFill>
              </a:rPr>
              <a:t>program</a:t>
            </a:r>
            <a:r>
              <a:rPr lang="en-US" altLang="zh-CN" sz="2000" dirty="0" smtClean="0">
                <a:solidFill>
                  <a:srgbClr val="000000"/>
                </a:solidFill>
              </a:rPr>
              <a:t>.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3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32166" y="1260829"/>
            <a:ext cx="8186124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AutoNum type="arabicPeriod"/>
            </a:pPr>
            <a:r>
              <a:rPr lang="zh-TW" altLang="zh-CN" dirty="0" smtClean="0"/>
              <a:t>即</a:t>
            </a:r>
            <a:r>
              <a:rPr lang="zh-TW" altLang="zh-CN" dirty="0"/>
              <a:t>使種族不同，或持不同的信念，但我們也可以有共同憧憬的願望和共同害怕的恐懼，這就是我們人類</a:t>
            </a:r>
            <a:r>
              <a:rPr lang="zh-TW" altLang="zh-CN" dirty="0" smtClean="0"/>
              <a:t>的</a:t>
            </a:r>
            <a:r>
              <a:rPr lang="zh-CN" altLang="en-US" b="1" u="sng" dirty="0" smtClean="0"/>
              <a:t>共同性</a:t>
            </a:r>
            <a:r>
              <a:rPr lang="en-US" altLang="zh-CN" b="1" u="sng" dirty="0" smtClean="0"/>
              <a:t> </a:t>
            </a:r>
            <a:r>
              <a:rPr lang="zh-TW" altLang="zh-CN" dirty="0"/>
              <a:t>。如果我們勇於踏出一步，嘗試與不同的人展開對話，我們或許會發現很多表面看不到的 </a:t>
            </a:r>
            <a:r>
              <a:rPr lang="zh-CN" altLang="en-US" b="1" u="sng" dirty="0" smtClean="0"/>
              <a:t>共通點</a:t>
            </a:r>
            <a:r>
              <a:rPr lang="en-US" altLang="zh-CN" b="1" u="sng" dirty="0" smtClean="0"/>
              <a:t> </a:t>
            </a:r>
            <a:r>
              <a:rPr lang="zh-TW" altLang="zh-CN" dirty="0" smtClean="0"/>
              <a:t>。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CN" dirty="0" smtClean="0"/>
              <a:t>Despite </a:t>
            </a:r>
            <a:r>
              <a:rPr lang="en-US" altLang="zh-CN" dirty="0"/>
              <a:t>our differences in ethnicity or beliefs, we share the same hopes and fears. This is our </a:t>
            </a:r>
            <a:r>
              <a:rPr lang="en-US" altLang="zh-CN" b="1" u="sng" dirty="0" smtClean="0"/>
              <a:t>common identity</a:t>
            </a:r>
            <a:r>
              <a:rPr lang="en-US" altLang="zh-CN" dirty="0" smtClean="0"/>
              <a:t>. </a:t>
            </a:r>
            <a:r>
              <a:rPr lang="en-US" altLang="zh-CN" dirty="0"/>
              <a:t>If we are willing to initiate dialogues with different people, we may uncover a lot of </a:t>
            </a:r>
            <a:r>
              <a:rPr lang="en-US" altLang="zh-CN" b="1" u="sng" dirty="0" smtClean="0"/>
              <a:t>commonalities</a:t>
            </a:r>
            <a:r>
              <a:rPr lang="en-US" altLang="zh-CN" dirty="0" smtClean="0"/>
              <a:t>.</a:t>
            </a:r>
            <a:endParaRPr lang="zh-CN" altLang="zh-CN" dirty="0"/>
          </a:p>
          <a:p>
            <a:pPr>
              <a:buAutoNum type="arabicPeriod"/>
            </a:pPr>
            <a:endParaRPr lang="zh-CN" altLang="zh-CN" dirty="0"/>
          </a:p>
          <a:p>
            <a:pPr marL="11430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400" y="375308"/>
            <a:ext cx="8520600" cy="626100"/>
          </a:xfrm>
        </p:spPr>
        <p:txBody>
          <a:bodyPr/>
          <a:lstStyle/>
          <a:p>
            <a:r>
              <a:rPr lang="zh-CN" altLang="en-US" dirty="0" smtClean="0">
                <a:latin typeface="+mn-lt"/>
              </a:rPr>
              <a:t>總</a:t>
            </a:r>
            <a:r>
              <a:rPr lang="zh-CN" altLang="en-US" dirty="0">
                <a:latin typeface="+mn-lt"/>
              </a:rPr>
              <a:t>結 </a:t>
            </a:r>
            <a:r>
              <a:rPr lang="en-US" altLang="zh-CN" dirty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32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385" y="297023"/>
            <a:ext cx="8177140" cy="745714"/>
          </a:xfrm>
        </p:spPr>
        <p:txBody>
          <a:bodyPr/>
          <a:lstStyle/>
          <a:p>
            <a:r>
              <a:rPr lang="zh-CN" altLang="en-US" dirty="0" smtClean="0">
                <a:latin typeface="+mn-lt"/>
              </a:rPr>
              <a:t>總結 </a:t>
            </a:r>
            <a:r>
              <a:rPr lang="en-US" altLang="zh-CN" dirty="0" smtClean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  <p:sp>
        <p:nvSpPr>
          <p:cNvPr id="4" name="Google Shape;95;p19"/>
          <p:cNvSpPr txBox="1">
            <a:spLocks noGrp="1"/>
          </p:cNvSpPr>
          <p:nvPr>
            <p:ph type="body" idx="1"/>
          </p:nvPr>
        </p:nvSpPr>
        <p:spPr>
          <a:xfrm>
            <a:off x="421428" y="1241667"/>
            <a:ext cx="8275718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+mj-lt"/>
              <a:buAutoNum type="arabicPeriod" startAt="2"/>
            </a:pPr>
            <a:r>
              <a:rPr lang="zh-CN" altLang="en-US" sz="2000" b="1" u="sng" dirty="0" smtClean="0">
                <a:latin typeface="+mj-lt"/>
                <a:ea typeface="+mj-ea"/>
              </a:rPr>
              <a:t>感恩</a:t>
            </a:r>
            <a:r>
              <a:rPr lang="zh-TW" altLang="zh-CN" sz="2000" dirty="0" smtClean="0">
                <a:latin typeface="+mj-lt"/>
                <a:ea typeface="+mj-ea"/>
              </a:rPr>
              <a:t>即</a:t>
            </a:r>
            <a:r>
              <a:rPr lang="zh-TW" altLang="zh-CN" sz="2000" dirty="0">
                <a:latin typeface="+mj-lt"/>
                <a:ea typeface="+mj-ea"/>
              </a:rPr>
              <a:t>是感激之情，它是一種良好品格，也是一種情感。人很多時會忽略自己所擁有的事情（例如健康的身體、充足的食物或身邊關心自己的人），這些這些都是生活上</a:t>
            </a:r>
            <a:r>
              <a:rPr lang="zh-TW" altLang="zh-CN" sz="2000" dirty="0" smtClean="0">
                <a:latin typeface="+mj-lt"/>
                <a:ea typeface="+mj-ea"/>
              </a:rPr>
              <a:t>最</a:t>
            </a:r>
            <a:r>
              <a:rPr lang="zh-CN" altLang="en-US" sz="2000" b="1" u="sng" dirty="0" smtClean="0">
                <a:latin typeface="+mj-lt"/>
                <a:ea typeface="+mj-ea"/>
              </a:rPr>
              <a:t>細微</a:t>
            </a:r>
            <a:r>
              <a:rPr lang="zh-TW" altLang="zh-CN" sz="2000" dirty="0" smtClean="0">
                <a:latin typeface="+mj-lt"/>
                <a:ea typeface="+mj-ea"/>
              </a:rPr>
              <a:t>而</a:t>
            </a:r>
            <a:r>
              <a:rPr lang="zh-TW" altLang="zh-CN" sz="2000" dirty="0">
                <a:latin typeface="+mj-lt"/>
                <a:ea typeface="+mj-ea"/>
              </a:rPr>
              <a:t>又最值得我們感恩的事</a:t>
            </a:r>
            <a:r>
              <a:rPr lang="zh-CN" altLang="zh-CN" sz="2000" dirty="0" smtClean="0">
                <a:latin typeface="+mj-lt"/>
                <a:ea typeface="+mj-ea"/>
              </a:rPr>
              <a:t>。</a:t>
            </a:r>
            <a:r>
              <a:rPr lang="en-US" altLang="zh-CN" sz="2000" dirty="0">
                <a:latin typeface="+mn-lt"/>
                <a:ea typeface="+mj-ea"/>
              </a:rPr>
              <a:t/>
            </a:r>
            <a:br>
              <a:rPr lang="en-US" altLang="zh-CN" sz="2000" dirty="0">
                <a:latin typeface="+mn-lt"/>
                <a:ea typeface="+mj-ea"/>
              </a:rPr>
            </a:br>
            <a:r>
              <a:rPr lang="en-US" altLang="zh-CN" sz="2000" dirty="0" smtClean="0">
                <a:latin typeface="+mn-lt"/>
                <a:ea typeface="+mj-ea"/>
              </a:rPr>
              <a:t/>
            </a:r>
            <a:br>
              <a:rPr lang="en-US" altLang="zh-CN" sz="2000" dirty="0" smtClean="0">
                <a:latin typeface="+mn-lt"/>
                <a:ea typeface="+mj-ea"/>
              </a:rPr>
            </a:br>
            <a:r>
              <a:rPr lang="en-US" altLang="zh-CN" sz="2000" b="1" u="sng" dirty="0" smtClean="0">
                <a:latin typeface="+mn-lt"/>
                <a:ea typeface="+mj-ea"/>
              </a:rPr>
              <a:t>Gratitude</a:t>
            </a:r>
            <a:r>
              <a:rPr lang="en-US" altLang="zh-CN" sz="2000" dirty="0" smtClean="0">
                <a:latin typeface="+mn-lt"/>
                <a:ea typeface="+mj-ea"/>
              </a:rPr>
              <a:t> </a:t>
            </a:r>
            <a:r>
              <a:rPr lang="en-US" altLang="zh-CN" sz="2000" dirty="0">
                <a:latin typeface="+mn-lt"/>
                <a:ea typeface="+mj-ea"/>
              </a:rPr>
              <a:t>is a feeling of appreciation. It is both a positive personality trait as well as an emotion. People often take for granted the things they have (e.g. health, food or people who care about them). These are </a:t>
            </a:r>
            <a:r>
              <a:rPr lang="en-US" altLang="zh-CN" sz="2000" dirty="0" smtClean="0">
                <a:latin typeface="+mn-lt"/>
                <a:ea typeface="+mj-ea"/>
              </a:rPr>
              <a:t>the </a:t>
            </a:r>
            <a:r>
              <a:rPr lang="en-US" altLang="zh-CN" sz="2000" b="1" u="sng" dirty="0" smtClean="0">
                <a:latin typeface="+mn-lt"/>
                <a:ea typeface="+mj-ea"/>
              </a:rPr>
              <a:t>smallest</a:t>
            </a:r>
            <a:r>
              <a:rPr lang="en-US" altLang="zh-CN" sz="2000" dirty="0" smtClean="0">
                <a:latin typeface="+mn-lt"/>
                <a:ea typeface="+mj-ea"/>
              </a:rPr>
              <a:t> things </a:t>
            </a:r>
            <a:r>
              <a:rPr lang="en-US" altLang="zh-CN" sz="2000" dirty="0">
                <a:latin typeface="+mn-lt"/>
                <a:ea typeface="+mj-ea"/>
              </a:rPr>
              <a:t>in life that deserve our gratitude the most.</a:t>
            </a:r>
            <a:endParaRPr lang="zh-CN" altLang="zh-CN" sz="2000" dirty="0">
              <a:latin typeface="+mn-lt"/>
              <a:ea typeface="+mj-ea"/>
            </a:endParaRPr>
          </a:p>
          <a:p>
            <a:pPr algn="just">
              <a:buAutoNum type="arabicPeriod" startAt="2"/>
            </a:pPr>
            <a:endParaRPr lang="zh-CN" altLang="zh-CN" dirty="0">
              <a:latin typeface="+mn-lt"/>
            </a:endParaRPr>
          </a:p>
          <a:p>
            <a:pPr marL="114300" indent="0" algn="just">
              <a:buNone/>
            </a:pPr>
            <a:r>
              <a:rPr lang="en-US" altLang="zh-CN" dirty="0">
                <a:latin typeface="+mn-lt"/>
              </a:rPr>
              <a:t> </a:t>
            </a:r>
            <a:endParaRPr lang="zh-CN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07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>
            <a:spLocks noGrp="1"/>
          </p:cNvSpPr>
          <p:nvPr>
            <p:ph type="title"/>
          </p:nvPr>
        </p:nvSpPr>
        <p:spPr>
          <a:xfrm>
            <a:off x="311700" y="2565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Loving-Kindness Meditation 靜心祝福</a:t>
            </a:r>
            <a:r>
              <a:rPr lang="en">
                <a:solidFill>
                  <a:srgbClr val="F55E61"/>
                </a:solidFill>
              </a:rPr>
              <a:t> </a:t>
            </a:r>
            <a:endParaRPr/>
          </a:p>
        </p:txBody>
      </p:sp>
      <p:pic>
        <p:nvPicPr>
          <p:cNvPr id="148" name="Google Shape;14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3625" y="1130338"/>
            <a:ext cx="4476750" cy="343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85442" y="588839"/>
            <a:ext cx="8520600" cy="267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rgbClr val="000000"/>
                </a:solidFill>
              </a:rPr>
              <a:t>Y</a:t>
            </a:r>
            <a:r>
              <a:rPr lang="en-US" sz="3200" dirty="0" err="1" smtClean="0">
                <a:solidFill>
                  <a:srgbClr val="000000"/>
                </a:solidFill>
              </a:rPr>
              <a:t>ou</a:t>
            </a:r>
            <a:r>
              <a:rPr lang="en-US" sz="3200" dirty="0" smtClean="0">
                <a:solidFill>
                  <a:srgbClr val="000000"/>
                </a:solidFill>
              </a:rPr>
              <a:t> were </a:t>
            </a:r>
            <a:r>
              <a:rPr lang="en" sz="3200" dirty="0" smtClean="0">
                <a:solidFill>
                  <a:srgbClr val="000000"/>
                </a:solidFill>
              </a:rPr>
              <a:t>born </a:t>
            </a:r>
            <a:r>
              <a:rPr lang="en" sz="3200" dirty="0">
                <a:solidFill>
                  <a:srgbClr val="000000"/>
                </a:solidFill>
              </a:rPr>
              <a:t>in Hong </a:t>
            </a:r>
            <a:r>
              <a:rPr lang="en" sz="3200" dirty="0" smtClean="0">
                <a:solidFill>
                  <a:srgbClr val="000000"/>
                </a:solidFill>
              </a:rPr>
              <a:t>Kong.</a:t>
            </a:r>
            <a:endParaRPr sz="3200" dirty="0"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3200" dirty="0" smtClean="0">
                <a:solidFill>
                  <a:srgbClr val="000000"/>
                </a:solidFill>
              </a:rPr>
              <a:t>你是在香港出生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272299" y="593225"/>
            <a:ext cx="861044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first language is </a:t>
            </a:r>
            <a:r>
              <a:rPr lang="en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Cantonese?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你的第一語言是廣東話</a:t>
            </a:r>
            <a:r>
              <a:rPr lang="zh-CN" altLang="en-US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287316" y="1659974"/>
            <a:ext cx="8520600" cy="13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 </a:t>
            </a:r>
            <a:r>
              <a:rPr lang="en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believe in </a:t>
            </a:r>
            <a:r>
              <a:rPr lang="en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ghosts.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你相信鬼魂的存在</a:t>
            </a:r>
            <a:r>
              <a:rPr lang="zh-CN" altLang="en-US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44936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rgbClr val="000000"/>
                </a:solidFill>
              </a:rPr>
              <a:t>You </a:t>
            </a:r>
            <a:r>
              <a:rPr lang="en" sz="3200" dirty="0">
                <a:solidFill>
                  <a:srgbClr val="000000"/>
                </a:solidFill>
              </a:rPr>
              <a:t>believe in U.F.O </a:t>
            </a:r>
            <a:r>
              <a:rPr lang="en" sz="3200" dirty="0" smtClean="0">
                <a:solidFill>
                  <a:srgbClr val="000000"/>
                </a:solidFill>
              </a:rPr>
              <a:t>or aliens.</a:t>
            </a:r>
            <a:endParaRPr sz="3200" dirty="0"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3200" dirty="0">
                <a:solidFill>
                  <a:srgbClr val="000000"/>
                </a:solidFill>
              </a:rPr>
              <a:t>你相信世界上有U.F.O</a:t>
            </a:r>
            <a:r>
              <a:rPr lang="en" sz="3200" dirty="0" smtClean="0">
                <a:solidFill>
                  <a:srgbClr val="000000"/>
                </a:solidFill>
              </a:rPr>
              <a:t>或外星人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sz="3200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094" y="1968688"/>
            <a:ext cx="4561812" cy="2994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9;p18"/>
          <p:cNvSpPr txBox="1">
            <a:spLocks/>
          </p:cNvSpPr>
          <p:nvPr/>
        </p:nvSpPr>
        <p:spPr>
          <a:xfrm>
            <a:off x="-918604" y="869612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endParaRPr lang="en-GB" dirty="0" smtClean="0"/>
          </a:p>
          <a:p>
            <a:pPr marL="0" indent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altLang="zh-CN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You are afraid of being sick.</a:t>
            </a:r>
          </a:p>
          <a:p>
            <a:pPr marL="0" indent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zh-CN" altLang="en-US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你</a:t>
            </a:r>
            <a:r>
              <a:rPr lang="zh-CN" altLang="en-US" sz="3200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害怕生病。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820" y="1109015"/>
            <a:ext cx="2658379" cy="358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7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328633" y="815759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>
              <a:spcBef>
                <a:spcPts val="1600"/>
              </a:spcBef>
              <a:buNone/>
            </a:pPr>
            <a:r>
              <a:rPr lang="en-HK" sz="3200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You hope to have someone </a:t>
            </a:r>
            <a:r>
              <a:rPr lang="en-HK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who</a:t>
            </a:r>
            <a:br>
              <a:rPr lang="en-HK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HK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HK" sz="3200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understands you</a:t>
            </a:r>
            <a:r>
              <a:rPr lang="en-HK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en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你希望世界上有人</a:t>
            </a:r>
            <a:r>
              <a:rPr lang="zh-CN" altLang="en-US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會</a:t>
            </a:r>
            <a:r>
              <a:rPr lang="en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明白自己</a:t>
            </a:r>
            <a:r>
              <a:rPr lang="zh-CN" altLang="en-US" sz="320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sz="3200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41198" y="637043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>
              <a:spcBef>
                <a:spcPts val="1600"/>
              </a:spcBef>
              <a:buNone/>
            </a:pPr>
            <a:r>
              <a:rPr lang="en-HK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hope to have a pleasant life </a:t>
            </a:r>
            <a:r>
              <a:rPr lang="en-HK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HK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HK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after </a:t>
            </a:r>
            <a:r>
              <a:rPr lang="en-HK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grow up.</a:t>
            </a:r>
          </a:p>
          <a:p>
            <a:pPr marL="0" lvl="0" indent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zh-TW" altLang="en-US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你</a:t>
            </a:r>
            <a:r>
              <a:rPr lang="zh-TW" altLang="en-US" sz="3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希望長大後生活得愉悅。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07953" y="1694136"/>
            <a:ext cx="618110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/>
              <a:t>請</a:t>
            </a:r>
            <a:r>
              <a:rPr lang="zh-TW" altLang="en-US" sz="2000" dirty="0"/>
              <a:t>在</a:t>
            </a:r>
            <a:r>
              <a:rPr lang="en-US" altLang="zh-TW" sz="2000" dirty="0"/>
              <a:t>YouTube</a:t>
            </a:r>
            <a:r>
              <a:rPr lang="zh-TW" altLang="en-US" sz="2000" dirty="0"/>
              <a:t>網站輸入「</a:t>
            </a:r>
            <a:r>
              <a:rPr lang="en-US" altLang="zh-TW" sz="2000" dirty="0"/>
              <a:t>Chicken a la carte</a:t>
            </a:r>
            <a:r>
              <a:rPr lang="zh-TW" altLang="en-US" sz="2000" dirty="0"/>
              <a:t>」搜尋影片，然後播放</a:t>
            </a:r>
            <a:r>
              <a:rPr lang="zh-TW" altLang="en-US" sz="2000" dirty="0" smtClean="0"/>
              <a:t>。</a:t>
            </a:r>
            <a:r>
              <a:rPr lang="en-HK" altLang="zh-TW" sz="2000" dirty="0"/>
              <a:t>Please type “Chicken a la carte” on YouTube and play the video. </a:t>
            </a:r>
          </a:p>
          <a:p>
            <a:endParaRPr lang="zh-TW" alt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11700" y="255883"/>
            <a:ext cx="8520600" cy="626100"/>
          </a:xfrm>
        </p:spPr>
        <p:txBody>
          <a:bodyPr/>
          <a:lstStyle/>
          <a:p>
            <a:r>
              <a:rPr lang="zh-CN" altLang="en-US" dirty="0" smtClean="0"/>
              <a:t>影片分享 </a:t>
            </a:r>
            <a:r>
              <a:rPr lang="en-US" altLang="zh-CN" dirty="0" smtClean="0"/>
              <a:t>Video Sharing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609</Words>
  <Application>Microsoft Office PowerPoint</Application>
  <PresentationFormat>On-screen Show (16:9)</PresentationFormat>
  <Paragraphs>53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Playfair Display</vt:lpstr>
      <vt:lpstr>Arial</vt:lpstr>
      <vt:lpstr>PMingLiU</vt:lpstr>
      <vt:lpstr>SimSun</vt:lpstr>
      <vt:lpstr>Lato</vt:lpstr>
      <vt:lpstr>Coral</vt:lpstr>
      <vt:lpstr> 單元五：共同身份及 感恩  Lesson 5:  Common identity &amp; Gratitude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影片分享 Video Sharing</vt:lpstr>
      <vt:lpstr>討論 Discussion</vt:lpstr>
      <vt:lpstr>感恩練習 Gratitude Exercise</vt:lpstr>
      <vt:lpstr>PowerPoint Presentation</vt:lpstr>
      <vt:lpstr>花絮分享 Highlights</vt:lpstr>
      <vt:lpstr>總結 Summary</vt:lpstr>
      <vt:lpstr>總結 Summary</vt:lpstr>
      <vt:lpstr>Loving-Kindness Meditation 靜心祝福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單元五：共同身份及 感恩  Lesson 5:  Common identity &amp; Gratitude</dc:title>
  <dc:creator>socsc-404</dc:creator>
  <cp:lastModifiedBy>socsc-201</cp:lastModifiedBy>
  <cp:revision>16</cp:revision>
  <dcterms:modified xsi:type="dcterms:W3CDTF">2019-05-28T03:04:36Z</dcterms:modified>
</cp:coreProperties>
</file>