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2" r:id="rId11"/>
    <p:sldId id="283" r:id="rId12"/>
    <p:sldId id="265" r:id="rId13"/>
    <p:sldId id="266" r:id="rId14"/>
    <p:sldId id="289" r:id="rId15"/>
    <p:sldId id="287" r:id="rId16"/>
    <p:sldId id="273" r:id="rId17"/>
    <p:sldId id="291" r:id="rId18"/>
    <p:sldId id="275" r:id="rId19"/>
    <p:sldId id="292" r:id="rId20"/>
    <p:sldId id="279" r:id="rId21"/>
    <p:sldId id="286" r:id="rId22"/>
    <p:sldId id="281" r:id="rId23"/>
  </p:sldIdLst>
  <p:sldSz cx="9144000" cy="5143500" type="screen16x9"/>
  <p:notesSz cx="6858000" cy="9144000"/>
  <p:embeddedFontLst>
    <p:embeddedFont>
      <p:font typeface="Microsoft Himalaya" panose="01010100010101010101" pitchFamily="2" charset="0"/>
      <p:regular r:id="rId25"/>
    </p:embeddedFont>
    <p:embeddedFont>
      <p:font typeface="Lato" panose="020B0604020202020204" charset="0"/>
      <p:regular r:id="rId26"/>
      <p:bold r:id="rId27"/>
      <p:italic r:id="rId28"/>
      <p:boldItalic r:id="rId29"/>
    </p:embeddedFont>
    <p:embeddedFont>
      <p:font typeface="宋体" panose="02010600030101010101" pitchFamily="2" charset="-122"/>
      <p:regular r:id="rId30"/>
    </p:embeddedFont>
    <p:embeddedFont>
      <p:font typeface="Microsoft JhengHei" panose="020B0604030504040204" pitchFamily="34" charset="-120"/>
      <p:regular r:id="rId31"/>
      <p:bold r:id="rId32"/>
    </p:embeddedFont>
    <p:embeddedFont>
      <p:font typeface="Cardenio Modern" panose="020B0604020202020204" charset="0"/>
      <p:regular r:id="rId33"/>
      <p:bold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390" autoAdjust="0"/>
  </p:normalViewPr>
  <p:slideViewPr>
    <p:cSldViewPr snapToGrid="0">
      <p:cViewPr>
        <p:scale>
          <a:sx n="104" d="100"/>
          <a:sy n="104" d="100"/>
        </p:scale>
        <p:origin x="-9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472815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lang="en" sz="1200" dirty="0">
              <a:latin typeface="SimSun"/>
              <a:ea typeface="SimSun"/>
              <a:cs typeface="SimSun"/>
              <a:sym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15029582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dirty="0">
              <a:solidFill>
                <a:srgbClr val="44546A"/>
              </a:solidFill>
              <a:latin typeface="SimSun"/>
              <a:ea typeface="SimSun"/>
              <a:cs typeface="SimSun"/>
              <a:sym typeface="SimSun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dirty="0">
              <a:solidFill>
                <a:srgbClr val="44546A"/>
              </a:solidFill>
              <a:latin typeface="SimSun"/>
              <a:ea typeface="SimSun"/>
              <a:cs typeface="SimSun"/>
              <a:sym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1139920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3558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777875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83993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lang="en" sz="1200" dirty="0">
              <a:latin typeface="SimSun"/>
              <a:ea typeface="SimSun"/>
              <a:cs typeface="SimSun"/>
              <a:sym typeface="SimSu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386815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lang="en" sz="1200" dirty="0">
              <a:latin typeface="SimSun"/>
              <a:ea typeface="SimSun"/>
              <a:cs typeface="SimSun"/>
              <a:sym typeface="SimSu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dk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ubTitle" idx="1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coral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lang="en" sz="10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-1" y="1456876"/>
            <a:ext cx="4486275" cy="168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zh-CN" altLang="en-US" sz="3600" dirty="0" smtClean="0"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單元四：</a:t>
            </a:r>
            <a:r>
              <a:rPr lang="en" sz="3600" dirty="0" smtClean="0"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內外群體</a:t>
            </a:r>
          </a:p>
          <a:p>
            <a:pPr lvl="0">
              <a:spcBef>
                <a:spcPts val="0"/>
              </a:spcBef>
              <a:buNone/>
            </a:pPr>
            <a:r>
              <a:rPr lang="en" sz="3200" dirty="0" smtClean="0">
                <a:latin typeface="+mj-lt"/>
                <a:ea typeface="Arial"/>
                <a:cs typeface="Arial"/>
                <a:sym typeface="Arial"/>
              </a:rPr>
              <a:t>Lesson 4: In-group / Out-group</a:t>
            </a:r>
            <a:endParaRPr lang="en" sz="3200" dirty="0"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220536" y="3328077"/>
            <a:ext cx="4045200" cy="13455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b="1" dirty="0">
                <a:solidFill>
                  <a:schemeClr val="accent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SimSun"/>
                <a:sym typeface="SimSun"/>
              </a:rPr>
              <a:t>香港大學心理學系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b="1" dirty="0">
                <a:solidFill>
                  <a:schemeClr val="accent6"/>
                </a:solidFill>
                <a:latin typeface="+mn-lt"/>
              </a:rPr>
              <a:t>HKU Psychology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71" y="857617"/>
            <a:ext cx="3866606" cy="3671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307975" y="120204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zh-TW" altLang="en-US" dirty="0">
                <a:latin typeface="MHeiHK-Medium" pitchFamily="50" charset="-128"/>
                <a:ea typeface="MHeiHK-Medium" pitchFamily="50" charset="-128"/>
              </a:rPr>
              <a:t>音樂糖黐</a:t>
            </a:r>
            <a:r>
              <a:rPr lang="zh-TW" altLang="en-US" dirty="0" smtClean="0">
                <a:latin typeface="MHeiHK-Medium" pitchFamily="50" charset="-128"/>
                <a:ea typeface="MHeiHK-Medium" pitchFamily="50" charset="-128"/>
              </a:rPr>
              <a:t>豆</a:t>
            </a:r>
            <a:r>
              <a:rPr lang="en" dirty="0" smtClean="0">
                <a:latin typeface="+mn-lt"/>
              </a:rPr>
              <a:t> Music buddy</a:t>
            </a:r>
            <a:endParaRPr lang="en" dirty="0">
              <a:latin typeface="+mn-lt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307975" y="746304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+mn-lt"/>
                <a:ea typeface="MHeiHK-Medium" pitchFamily="50" charset="-128"/>
                <a:cs typeface="SimSun"/>
                <a:sym typeface="SimSun"/>
              </a:rPr>
              <a:t>在小組內，試試找出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MHeiHK-Medium" pitchFamily="50" charset="-128"/>
                <a:cs typeface="SimSun"/>
                <a:sym typeface="SimSun"/>
              </a:rPr>
              <a:t>兩</a:t>
            </a:r>
            <a:r>
              <a:rPr lang="zh-CN" altLang="en-US" sz="2400" dirty="0" smtClean="0">
                <a:solidFill>
                  <a:srgbClr val="000000"/>
                </a:solidFill>
                <a:latin typeface="+mn-lt"/>
                <a:ea typeface="MHeiHK-Medium" pitchFamily="50" charset="-128"/>
                <a:cs typeface="SimSun"/>
                <a:sym typeface="SimSun"/>
              </a:rPr>
              <a:t>至三個外表以外的共通點。</a:t>
            </a:r>
            <a:endParaRPr lang="en-US" altLang="zh-CN" sz="2400" dirty="0" smtClean="0">
              <a:solidFill>
                <a:srgbClr val="000000"/>
              </a:solidFill>
              <a:latin typeface="+mn-lt"/>
              <a:ea typeface="MHeiHK-Medium" pitchFamily="50" charset="-128"/>
              <a:cs typeface="SimSun"/>
              <a:sym typeface="SimSun"/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MHeiHK-Medium" pitchFamily="50" charset="-128"/>
                <a:cs typeface="SimSun"/>
                <a:sym typeface="SimSun"/>
              </a:rPr>
              <a:t>C</a:t>
            </a:r>
            <a:r>
              <a:rPr lang="en-US" altLang="zh-CN" sz="2400" dirty="0" smtClean="0">
                <a:solidFill>
                  <a:srgbClr val="000000"/>
                </a:solidFill>
                <a:latin typeface="+mn-lt"/>
                <a:ea typeface="MHeiHK-Medium" pitchFamily="50" charset="-128"/>
                <a:cs typeface="SimSun"/>
                <a:sym typeface="SimSun"/>
              </a:rPr>
              <a:t>ome up with 2 to 3 common interests or thoughts (besides appearance) they may share with each other. 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000000"/>
                </a:solidFill>
                <a:latin typeface="+mn-lt"/>
                <a:ea typeface="SimSun"/>
                <a:cs typeface="SimSun"/>
                <a:sym typeface="SimSun"/>
              </a:rPr>
              <a:t/>
            </a:r>
            <a:br>
              <a:rPr lang="en" sz="2400" dirty="0">
                <a:solidFill>
                  <a:srgbClr val="000000"/>
                </a:solidFill>
                <a:latin typeface="+mn-lt"/>
                <a:ea typeface="SimSun"/>
                <a:cs typeface="SimSun"/>
                <a:sym typeface="SimSun"/>
              </a:rPr>
            </a:br>
            <a:endParaRPr lang="en" sz="2400" dirty="0">
              <a:solidFill>
                <a:srgbClr val="000000"/>
              </a:solidFill>
              <a:latin typeface="+mn-lt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8" name="AutoShape 8" descr="cross mark vector的圖片搜尋結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49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1274">
            <a:off x="3696389" y="2255174"/>
            <a:ext cx="3766593" cy="2870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8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311700" y="394080"/>
            <a:ext cx="84420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chemeClr val="tx1"/>
                </a:solidFill>
                <a:latin typeface="MHeiHK-Medium" pitchFamily="50" charset="-128"/>
                <a:ea typeface="MHeiHK-Medium" pitchFamily="50" charset="-128"/>
                <a:cs typeface="Playfair Display"/>
                <a:sym typeface="Playfair Display"/>
              </a:rPr>
              <a:t>你能想到我們大部分人的共通點嗎？</a:t>
            </a:r>
            <a:endParaRPr lang="en-US" altLang="zh-CN" sz="2800" b="1" dirty="0" smtClean="0">
              <a:solidFill>
                <a:schemeClr val="tx1"/>
              </a:solidFill>
              <a:latin typeface="MHeiHK-Medium" pitchFamily="50" charset="-128"/>
              <a:ea typeface="MHeiHK-Medium" pitchFamily="50" charset="-128"/>
              <a:cs typeface="Playfair Display"/>
              <a:sym typeface="Playfair Display"/>
            </a:endParaRPr>
          </a:p>
          <a:p>
            <a:pPr lvl="0" algn="ctr"/>
            <a:r>
              <a:rPr lang="en" altLang="zh-CN" sz="2800" b="1" dirty="0" smtClean="0">
                <a:solidFill>
                  <a:schemeClr val="tx1"/>
                </a:solidFill>
                <a:latin typeface="+mn-lt"/>
                <a:ea typeface="Playfair Display"/>
                <a:cs typeface="Playfair Display"/>
                <a:sym typeface="Playfair Display"/>
              </a:rPr>
              <a:t>Do </a:t>
            </a:r>
            <a:r>
              <a:rPr lang="en" altLang="zh-CN" sz="2800" b="1" dirty="0">
                <a:solidFill>
                  <a:schemeClr val="tx1"/>
                </a:solidFill>
                <a:latin typeface="+mn-lt"/>
                <a:ea typeface="Playfair Display"/>
                <a:cs typeface="Playfair Display"/>
                <a:sym typeface="Playfair Display"/>
              </a:rPr>
              <a:t>we, as humans, have anything in common?</a:t>
            </a:r>
          </a:p>
        </p:txBody>
      </p:sp>
      <p:pic>
        <p:nvPicPr>
          <p:cNvPr id="5" name="Picture 10" descr="C:\Users\HKUPSY\AppData\Local\Microsoft\Windows\INetCache\IE\GQMXFPL1\Destroyed_house_in_the_south_of_Sanaa_12-6-2015-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4" y="2877009"/>
            <a:ext cx="3806186" cy="197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C:\Users\HKUPSY\AppData\Local\Microsoft\Windows\INetCache\IE\SQGL6MLV\pegangan-tangan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182" y="1755869"/>
            <a:ext cx="2956560" cy="196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HKUPSY\AppData\Local\Microsoft\Windows\INetCache\IE\3W12Z7H0\Blue_sky_over_Radišani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046" y="2872824"/>
            <a:ext cx="2636521" cy="197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44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title"/>
          </p:nvPr>
        </p:nvSpPr>
        <p:spPr>
          <a:xfrm>
            <a:off x="305168" y="333145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zh-CN" altLang="en-US" sz="2400" dirty="0" smtClean="0">
                <a:latin typeface="MHeiHK-Medium" pitchFamily="50" charset="-128"/>
                <a:ea typeface="MHeiHK-Medium" pitchFamily="50" charset="-128"/>
                <a:cs typeface="Arial"/>
                <a:sym typeface="Arial"/>
              </a:rPr>
              <a:t>影片分享：</a:t>
            </a:r>
            <a:r>
              <a:rPr lang="en" sz="2400" dirty="0" smtClean="0">
                <a:latin typeface="MHeiHK-Medium" pitchFamily="50" charset="-128"/>
                <a:ea typeface="MHeiHK-Medium" pitchFamily="50" charset="-128"/>
                <a:cs typeface="Arial"/>
                <a:sym typeface="Arial"/>
              </a:rPr>
              <a:t>小丸子男女大混戰</a:t>
            </a:r>
            <a:r>
              <a:rPr lang="en" sz="2400" dirty="0" smtClean="0">
                <a:latin typeface="MHeiHK-Bold" pitchFamily="50" charset="-128"/>
                <a:ea typeface="MHeiHK-Bold" pitchFamily="50" charset="-128"/>
                <a:cs typeface="Arial"/>
                <a:sym typeface="Arial"/>
              </a:rPr>
              <a:t/>
            </a:r>
            <a:br>
              <a:rPr lang="en" sz="2400" dirty="0" smtClean="0">
                <a:latin typeface="MHeiHK-Bold" pitchFamily="50" charset="-128"/>
                <a:ea typeface="MHeiHK-Bold" pitchFamily="50" charset="-128"/>
                <a:cs typeface="Arial"/>
                <a:sym typeface="Arial"/>
              </a:rPr>
            </a:br>
            <a:r>
              <a:rPr lang="en" sz="2400" b="0" dirty="0" smtClean="0">
                <a:latin typeface="+mj-lt"/>
                <a:ea typeface="MHeiHK-Bold" pitchFamily="50" charset="-128"/>
                <a:cs typeface="Arial"/>
                <a:sym typeface="Arial"/>
              </a:rPr>
              <a:t>Video sharing: Maruko and the war between boys and girls</a:t>
            </a:r>
            <a:endParaRPr lang="en" sz="2400" b="0" dirty="0">
              <a:latin typeface="+mj-lt"/>
              <a:ea typeface="MHeiHK-Bold" pitchFamily="50" charset="-128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9184" y="2009466"/>
            <a:ext cx="82925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CN" sz="1800" dirty="0">
                <a:latin typeface="+mj-lt"/>
                <a:ea typeface="Microsoft JhengHei" panose="020B0604030504040204" pitchFamily="34" charset="-120"/>
              </a:rPr>
              <a:t>請在</a:t>
            </a:r>
            <a:r>
              <a:rPr lang="en-US" altLang="zh-CN" sz="1800" dirty="0">
                <a:latin typeface="+mj-lt"/>
                <a:ea typeface="Microsoft JhengHei" panose="020B0604030504040204" pitchFamily="34" charset="-120"/>
              </a:rPr>
              <a:t>YouTube</a:t>
            </a:r>
            <a:r>
              <a:rPr lang="zh-TW" altLang="zh-CN" sz="1800" dirty="0">
                <a:latin typeface="+mj-lt"/>
                <a:ea typeface="Microsoft JhengHei" panose="020B0604030504040204" pitchFamily="34" charset="-120"/>
              </a:rPr>
              <a:t>網站輸入</a:t>
            </a:r>
            <a:r>
              <a:rPr lang="zh-TW" altLang="zh-CN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「</a:t>
            </a:r>
            <a:r>
              <a:rPr lang="zh-TW" altLang="en-US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櫻桃小丸子粵</a:t>
            </a:r>
            <a:r>
              <a:rPr lang="zh-TW" altLang="en-US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語第</a:t>
            </a:r>
            <a:r>
              <a:rPr lang="en-US" altLang="zh-TW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021</a:t>
            </a:r>
            <a:r>
              <a:rPr lang="zh-TW" altLang="en-US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集男</a:t>
            </a:r>
            <a:r>
              <a:rPr lang="zh-TW" altLang="en-US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女大混戰</a:t>
            </a:r>
            <a:r>
              <a:rPr lang="en-US" altLang="zh-TW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1</a:t>
            </a:r>
            <a:r>
              <a:rPr lang="zh-TW" altLang="zh-CN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」</a:t>
            </a:r>
            <a:r>
              <a:rPr lang="zh-TW" altLang="zh-CN" sz="1800" dirty="0">
                <a:latin typeface="+mj-lt"/>
                <a:ea typeface="Microsoft JhengHei" panose="020B0604030504040204" pitchFamily="34" charset="-120"/>
              </a:rPr>
              <a:t>搜尋影片</a:t>
            </a:r>
            <a:r>
              <a:rPr lang="zh-TW" altLang="zh-CN" sz="1800" dirty="0" smtClean="0">
                <a:latin typeface="+mj-lt"/>
                <a:ea typeface="Microsoft JhengHei" panose="020B0604030504040204" pitchFamily="34" charset="-120"/>
              </a:rPr>
              <a:t>，</a:t>
            </a:r>
            <a:r>
              <a:rPr lang="zh-TW" altLang="zh-CN" sz="1800" dirty="0">
                <a:latin typeface="+mj-lt"/>
                <a:ea typeface="Microsoft JhengHei" panose="020B0604030504040204" pitchFamily="34" charset="-120"/>
              </a:rPr>
              <a:t>然後根</a:t>
            </a:r>
            <a:r>
              <a:rPr lang="zh-TW" altLang="zh-CN" sz="1800" dirty="0" smtClean="0">
                <a:latin typeface="+mj-lt"/>
                <a:ea typeface="Microsoft JhengHei" panose="020B0604030504040204" pitchFamily="34" charset="-120"/>
              </a:rPr>
              <a:t>據</a:t>
            </a:r>
            <a:r>
              <a:rPr lang="zh-CN" altLang="en-US" sz="1800" dirty="0">
                <a:latin typeface="+mj-lt"/>
                <a:ea typeface="Microsoft JhengHei" panose="020B0604030504040204" pitchFamily="34" charset="-120"/>
              </a:rPr>
              <a:t>教</a:t>
            </a:r>
            <a:r>
              <a:rPr lang="zh-CN" altLang="en-US" sz="1800" dirty="0" smtClean="0">
                <a:latin typeface="+mj-lt"/>
                <a:ea typeface="Microsoft JhengHei" panose="020B0604030504040204" pitchFamily="34" charset="-120"/>
              </a:rPr>
              <a:t>材上</a:t>
            </a:r>
            <a:r>
              <a:rPr lang="zh-TW" altLang="zh-CN" sz="1800" dirty="0" smtClean="0">
                <a:latin typeface="+mj-lt"/>
                <a:ea typeface="Microsoft JhengHei" panose="020B0604030504040204" pitchFamily="34" charset="-120"/>
              </a:rPr>
              <a:t>所</a:t>
            </a:r>
            <a:r>
              <a:rPr lang="zh-TW" altLang="zh-CN" sz="1800" dirty="0">
                <a:latin typeface="+mj-lt"/>
                <a:ea typeface="Microsoft JhengHei" panose="020B0604030504040204" pitchFamily="34" charset="-120"/>
              </a:rPr>
              <a:t>指示的影片開始和完結時間播放給學生</a:t>
            </a:r>
            <a:r>
              <a:rPr lang="zh-TW" altLang="zh-CN" sz="1800" dirty="0" smtClean="0">
                <a:latin typeface="+mj-lt"/>
                <a:ea typeface="Microsoft JhengHei" panose="020B0604030504040204" pitchFamily="34" charset="-120"/>
              </a:rPr>
              <a:t>。</a:t>
            </a:r>
            <a:endParaRPr lang="en-US" altLang="zh-TW" sz="1800" dirty="0" smtClean="0">
              <a:latin typeface="+mj-lt"/>
              <a:ea typeface="Microsoft JhengHei" panose="020B0604030504040204" pitchFamily="34" charset="-120"/>
            </a:endParaRPr>
          </a:p>
          <a:p>
            <a:endParaRPr lang="en-US" altLang="zh-TW" sz="1800" dirty="0" smtClean="0">
              <a:latin typeface="+mj-lt"/>
              <a:ea typeface="Microsoft JhengHei" panose="020B0604030504040204" pitchFamily="34" charset="-120"/>
            </a:endParaRPr>
          </a:p>
          <a:p>
            <a:r>
              <a:rPr lang="en-US" sz="1800" dirty="0" smtClean="0">
                <a:latin typeface="+mj-lt"/>
                <a:ea typeface="Microsoft JhengHei" panose="020B0604030504040204" pitchFamily="34" charset="-120"/>
              </a:rPr>
              <a:t>Please type </a:t>
            </a:r>
            <a:r>
              <a:rPr lang="zh-TW" altLang="en-US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「櫻桃小丸子粵語第</a:t>
            </a:r>
            <a:r>
              <a:rPr lang="en-US" altLang="zh-TW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021</a:t>
            </a:r>
            <a:r>
              <a:rPr lang="zh-TW" altLang="en-US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集男女大混戰</a:t>
            </a:r>
            <a:r>
              <a:rPr lang="en-US" altLang="zh-TW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1</a:t>
            </a:r>
            <a:r>
              <a:rPr lang="zh-TW" altLang="en-US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」</a:t>
            </a:r>
            <a:r>
              <a:rPr lang="en-US" altLang="zh-TW" sz="1800" dirty="0" smtClean="0">
                <a:latin typeface="+mj-lt"/>
                <a:ea typeface="Microsoft JhengHei" panose="020B0604030504040204" pitchFamily="34" charset="-120"/>
              </a:rPr>
              <a:t>on YouTube and look for the video</a:t>
            </a:r>
            <a:r>
              <a:rPr lang="en-US" altLang="zh-CN" sz="1800" dirty="0" smtClean="0">
                <a:latin typeface="+mj-lt"/>
                <a:ea typeface="Microsoft JhengHei" panose="020B0604030504040204" pitchFamily="34" charset="-120"/>
              </a:rPr>
              <a:t>. </a:t>
            </a:r>
            <a:r>
              <a:rPr lang="en-US" sz="1800" dirty="0"/>
              <a:t>Play the segments according to the timecode provided.</a:t>
            </a:r>
            <a:r>
              <a:rPr lang="en-US" altLang="zh-TW" sz="1800" dirty="0" smtClean="0">
                <a:latin typeface="+mj-lt"/>
                <a:ea typeface="Microsoft JhengHei" panose="020B0604030504040204" pitchFamily="34" charset="-120"/>
              </a:rPr>
              <a:t> </a:t>
            </a:r>
            <a:endParaRPr lang="en-US" sz="1800" dirty="0">
              <a:latin typeface="+mj-lt"/>
              <a:ea typeface="Microsoft JhengHei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+mn-lt"/>
                <a:ea typeface="MHeiHK-Bold" pitchFamily="50" charset="-128"/>
              </a:rPr>
              <a:t>討論</a:t>
            </a:r>
            <a:r>
              <a:rPr lang="en" dirty="0">
                <a:latin typeface="+mn-lt"/>
              </a:rPr>
              <a:t> Discussion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403337" y="1247578"/>
            <a:ext cx="83112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ct val="100000"/>
              <a:buFont typeface="Playfair Display"/>
              <a:buAutoNum type="arabicPeriod"/>
            </a:pPr>
            <a:r>
              <a:rPr lang="zh-TW" altLang="en-US" sz="2400" dirty="0" smtClean="0">
                <a:solidFill>
                  <a:srgbClr val="000000"/>
                </a:solidFill>
                <a:latin typeface="MHeiHK-Medium" pitchFamily="50" charset="-128"/>
                <a:ea typeface="MHeiHK-Medium" pitchFamily="50" charset="-128"/>
              </a:rPr>
              <a:t>小</a:t>
            </a:r>
            <a:r>
              <a:rPr lang="zh-TW" altLang="en-US" sz="2400" dirty="0">
                <a:solidFill>
                  <a:srgbClr val="000000"/>
                </a:solidFill>
                <a:latin typeface="MHeiHK-Medium" pitchFamily="50" charset="-128"/>
                <a:ea typeface="MHeiHK-Medium" pitchFamily="50" charset="-128"/>
              </a:rPr>
              <a:t>丸子看見男同學把零食包裝隨手掉在地上，便向老師告發。你們有相同的經歷嗎</a:t>
            </a:r>
            <a:r>
              <a:rPr lang="zh-TW" altLang="en-US" sz="2400" dirty="0" smtClean="0">
                <a:solidFill>
                  <a:srgbClr val="000000"/>
                </a:solidFill>
                <a:latin typeface="MHeiHK-Medium" pitchFamily="50" charset="-128"/>
                <a:ea typeface="MHeiHK-Medium" pitchFamily="50" charset="-128"/>
              </a:rPr>
              <a:t>？</a:t>
            </a:r>
            <a:r>
              <a:rPr lang="en" altLang="zh-TW" sz="2400" dirty="0">
                <a:solidFill>
                  <a:srgbClr val="000000"/>
                </a:solidFill>
                <a:latin typeface="MHeiHK-Medium" pitchFamily="50" charset="-128"/>
                <a:ea typeface="MHeiHK-Medium" pitchFamily="50" charset="-128"/>
                <a:sym typeface="Playfair Display"/>
              </a:rPr>
              <a:t/>
            </a:r>
            <a:br>
              <a:rPr lang="en" altLang="zh-TW" sz="2400" dirty="0">
                <a:solidFill>
                  <a:srgbClr val="000000"/>
                </a:solidFill>
                <a:latin typeface="MHeiHK-Medium" pitchFamily="50" charset="-128"/>
                <a:ea typeface="MHeiHK-Medium" pitchFamily="50" charset="-128"/>
                <a:sym typeface="Playfair Display"/>
              </a:rPr>
            </a:br>
            <a:r>
              <a:rPr lang="en-US" sz="2400" dirty="0" smtClean="0">
                <a:solidFill>
                  <a:schemeClr val="accent1"/>
                </a:solidFill>
                <a:latin typeface="+mj-lt"/>
              </a:rPr>
              <a:t>The </a:t>
            </a:r>
            <a:r>
              <a:rPr lang="en-US" sz="2400" dirty="0">
                <a:solidFill>
                  <a:schemeClr val="accent1"/>
                </a:solidFill>
                <a:latin typeface="+mj-lt"/>
              </a:rPr>
              <a:t>boys left litter on the street and Maruko told the </a:t>
            </a:r>
            <a:r>
              <a:rPr lang="en-US" sz="2400" dirty="0" smtClean="0">
                <a:solidFill>
                  <a:schemeClr val="accent1"/>
                </a:solidFill>
                <a:latin typeface="+mj-lt"/>
              </a:rPr>
              <a:t>teacher</a:t>
            </a:r>
            <a:r>
              <a:rPr lang="en-US" sz="2400" dirty="0">
                <a:solidFill>
                  <a:schemeClr val="accent1"/>
                </a:solidFill>
                <a:latin typeface="+mj-lt"/>
              </a:rPr>
              <a:t>. Do you have similar experiences?</a:t>
            </a:r>
          </a:p>
          <a:p>
            <a:pPr marL="45720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" sz="2400" dirty="0">
              <a:solidFill>
                <a:srgbClr val="000000"/>
              </a:solidFill>
              <a:latin typeface="+mn-lt"/>
              <a:ea typeface="Playfair Display"/>
              <a:cs typeface="Playfair Display"/>
              <a:sym typeface="Playfair Display"/>
            </a:endParaRPr>
          </a:p>
          <a:p>
            <a:pPr marL="76200" lvl="0" rtl="0"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ct val="100000"/>
              <a:buNone/>
            </a:pPr>
            <a:r>
              <a:rPr lang="en" sz="2400" dirty="0" smtClean="0">
                <a:solidFill>
                  <a:srgbClr val="000000"/>
                </a:solidFill>
                <a:latin typeface="+mn-lt"/>
                <a:ea typeface="Playfair Display"/>
                <a:cs typeface="Playfair Display"/>
                <a:sym typeface="Playfair Display"/>
              </a:rPr>
              <a:t>2. </a:t>
            </a:r>
            <a:r>
              <a:rPr lang="en" sz="2400" dirty="0" smtClean="0">
                <a:solidFill>
                  <a:srgbClr val="000000"/>
                </a:solidFill>
                <a:latin typeface="+mn-lt"/>
                <a:ea typeface="MHeiHK-Medium" pitchFamily="50" charset="-128"/>
                <a:cs typeface="Playfair Display"/>
                <a:sym typeface="Playfair Display"/>
              </a:rPr>
              <a:t>你們猜男同學會有什麼反應</a:t>
            </a:r>
            <a:r>
              <a:rPr lang="en" sz="2400" dirty="0">
                <a:solidFill>
                  <a:srgbClr val="000000"/>
                </a:solidFill>
                <a:latin typeface="+mn-lt"/>
                <a:ea typeface="MHeiHK-Medium" pitchFamily="50" charset="-128"/>
                <a:cs typeface="Playfair Display"/>
                <a:sym typeface="Playfair Display"/>
              </a:rPr>
              <a:t>？</a:t>
            </a:r>
          </a:p>
          <a:p>
            <a:pPr lvl="0" indent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000000"/>
                </a:solidFill>
                <a:latin typeface="+mn-lt"/>
                <a:ea typeface="Playfair Display"/>
                <a:cs typeface="Playfair Display"/>
                <a:sym typeface="Playfair Display"/>
              </a:rPr>
              <a:t>How do you think the boys would react?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title"/>
          </p:nvPr>
        </p:nvSpPr>
        <p:spPr>
          <a:xfrm>
            <a:off x="305168" y="333145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zh-CN" altLang="en-US" sz="2400" dirty="0" smtClean="0">
                <a:latin typeface="MHeiHK-Medium" pitchFamily="50" charset="-128"/>
                <a:ea typeface="MHeiHK-Medium" pitchFamily="50" charset="-128"/>
                <a:cs typeface="Arial"/>
                <a:sym typeface="Arial"/>
              </a:rPr>
              <a:t>影片分享：</a:t>
            </a:r>
            <a:r>
              <a:rPr lang="en" sz="2400" dirty="0" smtClean="0">
                <a:latin typeface="MHeiHK-Medium" pitchFamily="50" charset="-128"/>
                <a:ea typeface="MHeiHK-Medium" pitchFamily="50" charset="-128"/>
                <a:cs typeface="Arial"/>
                <a:sym typeface="Arial"/>
              </a:rPr>
              <a:t>小丸子男女大混戰</a:t>
            </a:r>
            <a:r>
              <a:rPr lang="en" sz="2400" dirty="0" smtClean="0">
                <a:latin typeface="MHeiHK-Bold" pitchFamily="50" charset="-128"/>
                <a:ea typeface="MHeiHK-Bold" pitchFamily="50" charset="-128"/>
                <a:cs typeface="Arial"/>
                <a:sym typeface="Arial"/>
              </a:rPr>
              <a:t/>
            </a:r>
            <a:br>
              <a:rPr lang="en" sz="2400" dirty="0" smtClean="0">
                <a:latin typeface="MHeiHK-Bold" pitchFamily="50" charset="-128"/>
                <a:ea typeface="MHeiHK-Bold" pitchFamily="50" charset="-128"/>
                <a:cs typeface="Arial"/>
                <a:sym typeface="Arial"/>
              </a:rPr>
            </a:br>
            <a:r>
              <a:rPr lang="en" sz="2400" b="0" dirty="0" smtClean="0">
                <a:latin typeface="+mj-lt"/>
                <a:ea typeface="MHeiHK-Bold" pitchFamily="50" charset="-128"/>
                <a:cs typeface="Arial"/>
                <a:sym typeface="Arial"/>
              </a:rPr>
              <a:t>Video sharing: Maruko and the war between boys and girls</a:t>
            </a:r>
            <a:endParaRPr lang="en" sz="2400" b="0" dirty="0">
              <a:latin typeface="+mj-lt"/>
              <a:ea typeface="MHeiHK-Bold" pitchFamily="50" charset="-128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9184" y="1972890"/>
            <a:ext cx="82925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CN" sz="1800" dirty="0">
                <a:latin typeface="+mj-lt"/>
                <a:ea typeface="Microsoft JhengHei" panose="020B0604030504040204" pitchFamily="34" charset="-120"/>
              </a:rPr>
              <a:t>請在</a:t>
            </a:r>
            <a:r>
              <a:rPr lang="en-US" altLang="zh-CN" sz="1800" dirty="0">
                <a:latin typeface="+mj-lt"/>
                <a:ea typeface="Microsoft JhengHei" panose="020B0604030504040204" pitchFamily="34" charset="-120"/>
              </a:rPr>
              <a:t>YouTube</a:t>
            </a:r>
            <a:r>
              <a:rPr lang="zh-TW" altLang="zh-CN" sz="1800" dirty="0">
                <a:latin typeface="+mj-lt"/>
                <a:ea typeface="Microsoft JhengHei" panose="020B0604030504040204" pitchFamily="34" charset="-120"/>
              </a:rPr>
              <a:t>網站輸入</a:t>
            </a:r>
            <a:r>
              <a:rPr lang="zh-TW" altLang="zh-CN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「</a:t>
            </a:r>
            <a:r>
              <a:rPr lang="zh-TW" altLang="en-US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櫻桃小丸子粵</a:t>
            </a:r>
            <a:r>
              <a:rPr lang="zh-TW" altLang="en-US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語第</a:t>
            </a:r>
            <a:r>
              <a:rPr lang="en-US" altLang="zh-TW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021</a:t>
            </a:r>
            <a:r>
              <a:rPr lang="zh-TW" altLang="en-US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集男</a:t>
            </a:r>
            <a:r>
              <a:rPr lang="zh-TW" altLang="en-US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女大混</a:t>
            </a:r>
            <a:r>
              <a:rPr lang="zh-TW" altLang="en-US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戰</a:t>
            </a:r>
            <a:r>
              <a:rPr lang="en-US" altLang="zh-TW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2</a:t>
            </a:r>
            <a:r>
              <a:rPr lang="zh-TW" altLang="zh-CN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」</a:t>
            </a:r>
            <a:r>
              <a:rPr lang="zh-TW" altLang="zh-CN" sz="1800" dirty="0">
                <a:latin typeface="+mj-lt"/>
                <a:ea typeface="Microsoft JhengHei" panose="020B0604030504040204" pitchFamily="34" charset="-120"/>
              </a:rPr>
              <a:t>搜尋影片</a:t>
            </a:r>
            <a:r>
              <a:rPr lang="zh-TW" altLang="zh-CN" sz="1800" dirty="0" smtClean="0">
                <a:latin typeface="+mj-lt"/>
                <a:ea typeface="Microsoft JhengHei" panose="020B0604030504040204" pitchFamily="34" charset="-120"/>
              </a:rPr>
              <a:t>，</a:t>
            </a:r>
            <a:r>
              <a:rPr lang="zh-TW" altLang="zh-CN" sz="1800" dirty="0">
                <a:latin typeface="+mj-lt"/>
                <a:ea typeface="Microsoft JhengHei" panose="020B0604030504040204" pitchFamily="34" charset="-120"/>
              </a:rPr>
              <a:t>然後根</a:t>
            </a:r>
            <a:r>
              <a:rPr lang="zh-TW" altLang="zh-CN" sz="1800" dirty="0" smtClean="0">
                <a:latin typeface="+mj-lt"/>
                <a:ea typeface="Microsoft JhengHei" panose="020B0604030504040204" pitchFamily="34" charset="-120"/>
              </a:rPr>
              <a:t>據</a:t>
            </a:r>
            <a:r>
              <a:rPr lang="zh-CN" altLang="en-US" sz="1800" dirty="0">
                <a:latin typeface="+mj-lt"/>
                <a:ea typeface="Microsoft JhengHei" panose="020B0604030504040204" pitchFamily="34" charset="-120"/>
              </a:rPr>
              <a:t>教</a:t>
            </a:r>
            <a:r>
              <a:rPr lang="zh-CN" altLang="en-US" sz="1800" dirty="0" smtClean="0">
                <a:latin typeface="+mj-lt"/>
                <a:ea typeface="Microsoft JhengHei" panose="020B0604030504040204" pitchFamily="34" charset="-120"/>
              </a:rPr>
              <a:t>材上</a:t>
            </a:r>
            <a:r>
              <a:rPr lang="zh-TW" altLang="zh-CN" sz="1800" dirty="0" smtClean="0">
                <a:latin typeface="+mj-lt"/>
                <a:ea typeface="Microsoft JhengHei" panose="020B0604030504040204" pitchFamily="34" charset="-120"/>
              </a:rPr>
              <a:t>所</a:t>
            </a:r>
            <a:r>
              <a:rPr lang="zh-TW" altLang="zh-CN" sz="1800" dirty="0">
                <a:latin typeface="+mj-lt"/>
                <a:ea typeface="Microsoft JhengHei" panose="020B0604030504040204" pitchFamily="34" charset="-120"/>
              </a:rPr>
              <a:t>指示的影片開始和完結時間播放給學生</a:t>
            </a:r>
            <a:r>
              <a:rPr lang="zh-TW" altLang="zh-CN" sz="1800" dirty="0" smtClean="0">
                <a:latin typeface="+mj-lt"/>
                <a:ea typeface="Microsoft JhengHei" panose="020B0604030504040204" pitchFamily="34" charset="-120"/>
              </a:rPr>
              <a:t>。</a:t>
            </a:r>
            <a:endParaRPr lang="en-US" altLang="zh-TW" sz="1800" dirty="0" smtClean="0">
              <a:latin typeface="+mj-lt"/>
              <a:ea typeface="Microsoft JhengHei" panose="020B0604030504040204" pitchFamily="34" charset="-120"/>
            </a:endParaRPr>
          </a:p>
          <a:p>
            <a:endParaRPr lang="en-US" altLang="zh-TW" sz="1800" dirty="0" smtClean="0">
              <a:latin typeface="+mj-lt"/>
              <a:ea typeface="Microsoft JhengHei" panose="020B0604030504040204" pitchFamily="34" charset="-120"/>
            </a:endParaRPr>
          </a:p>
          <a:p>
            <a:r>
              <a:rPr lang="en-US" sz="1800" dirty="0" smtClean="0">
                <a:latin typeface="+mj-lt"/>
                <a:ea typeface="Microsoft JhengHei" panose="020B0604030504040204" pitchFamily="34" charset="-120"/>
              </a:rPr>
              <a:t>Please type</a:t>
            </a:r>
            <a:r>
              <a:rPr lang="zh-TW" altLang="en-US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「</a:t>
            </a:r>
            <a:r>
              <a:rPr lang="zh-TW" altLang="en-US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櫻桃小丸子粵語第</a:t>
            </a:r>
            <a:r>
              <a:rPr lang="en-US" altLang="zh-TW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021</a:t>
            </a:r>
            <a:r>
              <a:rPr lang="zh-TW" altLang="en-US" sz="1800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集男女大混</a:t>
            </a:r>
            <a:r>
              <a:rPr lang="zh-TW" altLang="en-US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戰</a:t>
            </a:r>
            <a:r>
              <a:rPr lang="en-US" altLang="zh-TW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2</a:t>
            </a:r>
            <a:r>
              <a:rPr lang="zh-TW" altLang="en-US" sz="18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」</a:t>
            </a:r>
            <a:r>
              <a:rPr lang="en-US" altLang="zh-TW" sz="1800" dirty="0" smtClean="0">
                <a:latin typeface="+mj-lt"/>
                <a:ea typeface="Microsoft JhengHei" panose="020B0604030504040204" pitchFamily="34" charset="-120"/>
              </a:rPr>
              <a:t>on YouTube </a:t>
            </a:r>
            <a:r>
              <a:rPr lang="en-US" altLang="zh-TW" sz="1800" dirty="0">
                <a:ea typeface="Microsoft JhengHei" panose="020B0604030504040204" pitchFamily="34" charset="-120"/>
              </a:rPr>
              <a:t>and look for the video</a:t>
            </a:r>
            <a:r>
              <a:rPr lang="en-US" altLang="zh-CN" sz="1800" dirty="0">
                <a:ea typeface="Microsoft JhengHei" panose="020B0604030504040204" pitchFamily="34" charset="-120"/>
              </a:rPr>
              <a:t>. </a:t>
            </a:r>
            <a:r>
              <a:rPr lang="en-US" sz="1800" dirty="0"/>
              <a:t>Play the segments according to the timecode provided.</a:t>
            </a:r>
            <a:r>
              <a:rPr lang="en-US" altLang="zh-TW" sz="1800" dirty="0">
                <a:ea typeface="Microsoft JhengHei" panose="020B0604030504040204" pitchFamily="34" charset="-120"/>
              </a:rPr>
              <a:t> </a:t>
            </a:r>
            <a:endParaRPr lang="en-US" sz="1800" dirty="0"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5910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想一想 </a:t>
            </a:r>
            <a:r>
              <a:rPr lang="en-US" altLang="zh-CN" dirty="0" smtClean="0">
                <a:latin typeface="+mn-lt"/>
              </a:rPr>
              <a:t>Let’s think</a:t>
            </a:r>
            <a:endParaRPr lang="zh-CN" altLang="en-US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700" y="1388449"/>
            <a:ext cx="8520600" cy="3416400"/>
          </a:xfrm>
        </p:spPr>
        <p:txBody>
          <a:bodyPr/>
          <a:lstStyle/>
          <a:p>
            <a:pPr>
              <a:buNone/>
            </a:pPr>
            <a:r>
              <a:rPr lang="zh-TW" altLang="en-US" sz="2400" dirty="0" smtClean="0">
                <a:solidFill>
                  <a:schemeClr val="accent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為</a:t>
            </a:r>
            <a:r>
              <a:rPr lang="zh-TW" altLang="en-US" sz="2400" dirty="0">
                <a:solidFill>
                  <a:schemeClr val="accent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什麼女生和男生由一開始互相對立，到最後和好如初？途中發生了什麼事情</a:t>
            </a:r>
            <a:r>
              <a:rPr lang="zh-TW" altLang="en-US" sz="2400" dirty="0" smtClean="0">
                <a:solidFill>
                  <a:schemeClr val="accent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US" altLang="zh-TW" sz="2400" dirty="0" smtClean="0">
              <a:solidFill>
                <a:schemeClr val="accent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buNone/>
            </a:pPr>
            <a:r>
              <a:rPr lang="en-HK" altLang="zh-CN" sz="2400" dirty="0">
                <a:solidFill>
                  <a:schemeClr val="accent1"/>
                </a:solidFill>
                <a:latin typeface="+mn-lt"/>
              </a:rPr>
              <a:t>This story portrays a conflict between boys and girls. What happened at the </a:t>
            </a:r>
            <a:r>
              <a:rPr lang="en-HK" altLang="zh-CN" sz="2400" dirty="0" smtClean="0">
                <a:solidFill>
                  <a:schemeClr val="accent1"/>
                </a:solidFill>
                <a:latin typeface="+mn-lt"/>
              </a:rPr>
              <a:t>beginning </a:t>
            </a:r>
            <a:r>
              <a:rPr lang="en-HK" altLang="zh-CN" sz="2400" dirty="0">
                <a:solidFill>
                  <a:schemeClr val="accent1"/>
                </a:solidFill>
                <a:latin typeface="+mn-lt"/>
              </a:rPr>
              <a:t>and the end? Why did you think they eventually reconciled?</a:t>
            </a:r>
            <a:endParaRPr lang="zh-CN" altLang="en-US" sz="2400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889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/>
          <p:nvPr/>
        </p:nvSpPr>
        <p:spPr>
          <a:xfrm>
            <a:off x="4821295" y="191800"/>
            <a:ext cx="4209956" cy="196950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zh-CN" altLang="en-US" sz="2800" dirty="0" smtClean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男生和女生分享閃卡</a:t>
            </a:r>
            <a:endParaRPr lang="en-US" altLang="zh-CN" sz="2800" dirty="0" smtClean="0">
              <a:solidFill>
                <a:srgbClr val="FFFFFF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FFFFFF"/>
                </a:solidFill>
                <a:latin typeface="+mn-lt"/>
              </a:rPr>
              <a:t>Boys share flashcards with girls</a:t>
            </a:r>
            <a:endParaRPr lang="en" sz="28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10" name="Shape 210"/>
          <p:cNvSpPr txBox="1"/>
          <p:nvPr/>
        </p:nvSpPr>
        <p:spPr>
          <a:xfrm>
            <a:off x="0" y="191800"/>
            <a:ext cx="4213046" cy="187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+mj-lt"/>
                <a:ea typeface="Microsoft JhengHei" panose="020B0604030504040204" pitchFamily="34" charset="-120"/>
              </a:rPr>
              <a:t>女生</a:t>
            </a:r>
            <a:r>
              <a:rPr lang="zh-CN" altLang="en-US" sz="2800" b="1" dirty="0" smtClean="0">
                <a:solidFill>
                  <a:schemeClr val="tx1"/>
                </a:solidFill>
                <a:latin typeface="+mj-lt"/>
                <a:ea typeface="MHeiHK-Bold" pitchFamily="50" charset="-128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+mj-lt"/>
                <a:ea typeface="MHeiHK-Bold" pitchFamily="50" charset="-128"/>
              </a:rPr>
              <a:t>vs. </a:t>
            </a:r>
            <a:r>
              <a:rPr lang="zh-CN" altLang="en-US" sz="2800" b="1" dirty="0" smtClean="0">
                <a:solidFill>
                  <a:schemeClr val="tx1"/>
                </a:solidFill>
                <a:latin typeface="+mj-lt"/>
                <a:ea typeface="Microsoft JhengHei" panose="020B0604030504040204" pitchFamily="34" charset="-120"/>
              </a:rPr>
              <a:t>男生</a:t>
            </a:r>
            <a:endParaRPr lang="en-US" altLang="zh-CN" sz="2800" b="1" dirty="0" smtClean="0">
              <a:solidFill>
                <a:schemeClr val="tx1"/>
              </a:solidFill>
              <a:latin typeface="+mj-lt"/>
              <a:ea typeface="Microsoft JhengHei" panose="020B0604030504040204" pitchFamily="34" charset="-120"/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+mj-lt"/>
                <a:ea typeface="MHeiHK-Bold" pitchFamily="50" charset="-128"/>
              </a:rPr>
              <a:t>Girls vs. Boys</a:t>
            </a:r>
            <a:endParaRPr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71" y="1308400"/>
            <a:ext cx="3450635" cy="34201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5798" y="2063500"/>
            <a:ext cx="4435453" cy="236375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4181917" y="1665352"/>
            <a:ext cx="902525" cy="495957"/>
          </a:xfrm>
          <a:prstGeom prst="rightArrow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>
            <a:off x="228600" y="209550"/>
            <a:ext cx="57912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 smtClean="0">
                <a:latin typeface="+mn-lt"/>
                <a:ea typeface="Microsoft JhengHei" panose="020B0604030504040204" pitchFamily="34" charset="-120"/>
              </a:rPr>
              <a:t>動一動</a:t>
            </a:r>
            <a:r>
              <a:rPr lang="zh-CN" altLang="en-US" dirty="0">
                <a:latin typeface="+mn-lt"/>
                <a:ea typeface="Microsoft JhengHei" panose="020B0604030504040204" pitchFamily="34" charset="-120"/>
              </a:rPr>
              <a:t>！</a:t>
            </a:r>
            <a:r>
              <a:rPr lang="en" dirty="0" smtClean="0">
                <a:latin typeface="+mn-lt"/>
                <a:ea typeface="Microsoft JhengHei" panose="020B0604030504040204" pitchFamily="34" charset="-120"/>
              </a:rPr>
              <a:t>Let’s move!</a:t>
            </a:r>
            <a:endParaRPr lang="en" dirty="0">
              <a:latin typeface="+mn-lt"/>
              <a:ea typeface="Microsoft JhengHei" panose="020B0604030504040204" pitchFamily="34" charset="-12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-476250"/>
            <a:ext cx="4419600" cy="627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title"/>
          </p:nvPr>
        </p:nvSpPr>
        <p:spPr>
          <a:xfrm>
            <a:off x="311700" y="516174"/>
            <a:ext cx="8520600" cy="1354323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r>
              <a:rPr lang="en" dirty="0" smtClean="0">
                <a:solidFill>
                  <a:schemeClr val="tx1"/>
                </a:solidFill>
                <a:latin typeface="+mn-lt"/>
                <a:ea typeface="MHeiHK-Bold" pitchFamily="50" charset="-128"/>
              </a:rPr>
              <a:t>織網大行動</a:t>
            </a:r>
            <a:br>
              <a:rPr lang="en" dirty="0" smtClean="0">
                <a:solidFill>
                  <a:schemeClr val="tx1"/>
                </a:solidFill>
                <a:latin typeface="+mn-lt"/>
                <a:ea typeface="MHeiHK-Bold" pitchFamily="50" charset="-128"/>
              </a:rPr>
            </a:br>
            <a:r>
              <a:rPr lang="en" altLang="zh-CN" dirty="0" smtClean="0">
                <a:solidFill>
                  <a:schemeClr val="tx1"/>
                </a:solidFill>
                <a:latin typeface="+mn-lt"/>
              </a:rPr>
              <a:t>Let’s make a net!</a:t>
            </a:r>
            <a:r>
              <a:rPr lang="en" altLang="zh-CN" dirty="0">
                <a:solidFill>
                  <a:schemeClr val="tx1"/>
                </a:solidFill>
                <a:latin typeface="Cardenio Modern" panose="03000500000000000000" pitchFamily="66" charset="0"/>
              </a:rPr>
              <a:t/>
            </a:r>
            <a:br>
              <a:rPr lang="en" altLang="zh-CN" dirty="0">
                <a:solidFill>
                  <a:schemeClr val="tx1"/>
                </a:solidFill>
                <a:latin typeface="Cardenio Modern" panose="03000500000000000000" pitchFamily="66" charset="0"/>
              </a:rPr>
            </a:br>
            <a:endParaRPr lang="en" dirty="0">
              <a:solidFill>
                <a:schemeClr val="tx1"/>
              </a:solidFill>
              <a:latin typeface="MHeiHK-Bold" pitchFamily="50" charset="-128"/>
              <a:ea typeface="MHeiHK-Bold" pitchFamily="50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635" y="1306284"/>
            <a:ext cx="2850273" cy="29750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1745672"/>
            <a:ext cx="2544846" cy="30274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997" y="1306284"/>
            <a:ext cx="3595479" cy="3414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860" y="238950"/>
            <a:ext cx="8520600" cy="626100"/>
          </a:xfrm>
        </p:spPr>
        <p:txBody>
          <a:bodyPr/>
          <a:lstStyle/>
          <a:p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活動總結 </a:t>
            </a:r>
            <a:r>
              <a:rPr lang="en-US" altLang="zh-CN" dirty="0" smtClean="0">
                <a:latin typeface="+mn-lt"/>
                <a:ea typeface="Microsoft JhengHei" panose="020B0604030504040204" pitchFamily="34" charset="-120"/>
              </a:rPr>
              <a:t>Activity conclusion</a:t>
            </a:r>
            <a:endParaRPr lang="zh-CN" altLang="en-US" dirty="0">
              <a:latin typeface="+mn-lt"/>
              <a:ea typeface="Microsoft JhengHei" panose="020B0604030504040204" pitchFamily="34" charset="-12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860" y="960056"/>
            <a:ext cx="8520600" cy="3416400"/>
          </a:xfrm>
        </p:spPr>
        <p:txBody>
          <a:bodyPr/>
          <a:lstStyle/>
          <a:p>
            <a:pPr marL="285750" indent="-285750">
              <a:buClrTx/>
            </a:pPr>
            <a:r>
              <a:rPr lang="zh-CN" altLang="en-US" sz="2000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  <a:t>對</a:t>
            </a:r>
            <a:r>
              <a:rPr lang="zh-CN" altLang="en-US" sz="2000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  <a:t>立比賽：產生內群體與外群體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  <a:t/>
            </a:r>
            <a:br>
              <a:rPr lang="en-US" altLang="zh-CN" sz="2000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</a:b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  <a:t>Competitive mode: In-groups and out-groups are formed</a:t>
            </a:r>
          </a:p>
          <a:p>
            <a:pPr marL="285750" indent="-285750">
              <a:buClrTx/>
            </a:pPr>
            <a:r>
              <a:rPr lang="zh-CN" altLang="en-US" sz="2000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  <a:t>合</a:t>
            </a:r>
            <a:r>
              <a:rPr lang="zh-CN" altLang="en-US" sz="2000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  <a:t>作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  <a:t>挑</a:t>
            </a:r>
            <a:r>
              <a:rPr lang="zh-CN" altLang="en-US" sz="2000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  <a:t>戰：對手變為隊友，大家互相合作向目標進發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  <a:t/>
            </a:r>
            <a:br>
              <a:rPr lang="en-US" altLang="zh-CN" sz="2000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</a:b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rPr>
              <a:t>Collaborative mode: Those who were once your opponents become your teammates when there’s a common goal</a:t>
            </a:r>
          </a:p>
          <a:p>
            <a:pPr marL="285750" indent="-285750">
              <a:buClrTx/>
            </a:pPr>
            <a:endParaRPr lang="en-US" altLang="zh-CN" b="1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Himalaya" panose="01010100010101010101" pitchFamily="2" charset="0"/>
            </a:endParaRPr>
          </a:p>
          <a:p>
            <a:pPr marL="285750" indent="-285750">
              <a:buClrTx/>
            </a:pPr>
            <a:endParaRPr lang="en-US" altLang="zh-CN" b="1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Himalaya" panose="01010100010101010101" pitchFamily="2" charset="0"/>
            </a:endParaRPr>
          </a:p>
          <a:p>
            <a:pPr algn="ctr">
              <a:buClrTx/>
              <a:buNone/>
            </a:pPr>
            <a:endParaRPr lang="en-US" altLang="zh-CN" sz="4000" b="1" dirty="0" smtClean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Himalaya" panose="01010100010101010101" pitchFamily="2" charset="0"/>
            </a:endParaRPr>
          </a:p>
          <a:p>
            <a:pPr marL="285750" indent="-285750">
              <a:buClrTx/>
            </a:pPr>
            <a:endParaRPr lang="zh-CN" alt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2255520" y="3158705"/>
            <a:ext cx="4907280" cy="1844644"/>
            <a:chOff x="2285500" y="4446096"/>
            <a:chExt cx="4907280" cy="1844644"/>
          </a:xfrm>
        </p:grpSpPr>
        <p:sp>
          <p:nvSpPr>
            <p:cNvPr id="4" name="Oval 3"/>
            <p:cNvSpPr/>
            <p:nvPr/>
          </p:nvSpPr>
          <p:spPr>
            <a:xfrm>
              <a:off x="2285500" y="4446096"/>
              <a:ext cx="4907280" cy="1729334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575060" y="4721080"/>
              <a:ext cx="43281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Microsoft Himalaya" panose="01010100010101010101" pitchFamily="2" charset="0"/>
                </a:rPr>
                <a:t>內、外群體的轉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Microsoft Himalaya" panose="01010100010101010101" pitchFamily="2" charset="0"/>
                </a:rPr>
                <a:t>移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Microsoft Himalaya" panose="01010100010101010101" pitchFamily="2" charset="0"/>
                </a:rPr>
                <a:t/>
              </a:r>
              <a:br>
                <a:rPr lang="en-US" altLang="zh-CN" sz="2400" b="1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Microsoft Himalaya" panose="01010100010101010101" pitchFamily="2" charset="0"/>
                </a:rPr>
              </a:br>
              <a:r>
                <a:rPr lang="en-US" altLang="zh-CN" sz="2400" b="1" dirty="0" smtClean="0">
                  <a:solidFill>
                    <a:schemeClr val="bg1"/>
                  </a:solidFill>
                  <a:latin typeface="+mn-lt"/>
                  <a:ea typeface="Microsoft JhengHei" panose="020B0604030504040204" pitchFamily="34" charset="-120"/>
                  <a:cs typeface="Microsoft Himalaya" panose="01010100010101010101" pitchFamily="2" charset="0"/>
                </a:rPr>
                <a:t>Shift between in-group &amp;  out-group</a:t>
              </a:r>
              <a:endParaRPr lang="en-US" altLang="zh-CN" sz="2400" b="1" dirty="0">
                <a:solidFill>
                  <a:schemeClr val="bg1"/>
                </a:solidFill>
                <a:latin typeface="+mn-lt"/>
                <a:ea typeface="Microsoft JhengHei" panose="020B0604030504040204" pitchFamily="34" charset="-120"/>
                <a:cs typeface="Microsoft Himalaya" panose="01010100010101010101" pitchFamily="2" charset="0"/>
              </a:endParaRPr>
            </a:p>
            <a:p>
              <a:pPr algn="ctr"/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3669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61250" y="128366"/>
            <a:ext cx="9318075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800" dirty="0" smtClean="0">
                <a:solidFill>
                  <a:schemeClr val="tx1"/>
                </a:solidFill>
                <a:latin typeface="MHeiHK-Medium" pitchFamily="50" charset="-128"/>
                <a:ea typeface="MHeiHK-Medium" pitchFamily="50" charset="-128"/>
                <a:cs typeface="Arial"/>
                <a:sym typeface="Arial"/>
              </a:rPr>
              <a:t>上</a:t>
            </a:r>
            <a:r>
              <a:rPr lang="zh-CN" altLang="en-US" sz="2800" dirty="0" smtClean="0">
                <a:solidFill>
                  <a:schemeClr val="tx1"/>
                </a:solidFill>
                <a:latin typeface="MHeiHK-Medium" pitchFamily="50" charset="-128"/>
                <a:ea typeface="MHeiHK-Medium" pitchFamily="50" charset="-128"/>
                <a:cs typeface="Arial"/>
                <a:sym typeface="Arial"/>
              </a:rPr>
              <a:t>一課</a:t>
            </a:r>
            <a:r>
              <a:rPr lang="zh-CN" altLang="en-US" sz="2800" dirty="0">
                <a:solidFill>
                  <a:schemeClr val="tx1"/>
                </a:solidFill>
                <a:latin typeface="MHeiHK-Medium" pitchFamily="50" charset="-128"/>
                <a:ea typeface="MHeiHK-Medium" pitchFamily="50" charset="-128"/>
                <a:cs typeface="Arial"/>
                <a:sym typeface="Arial"/>
              </a:rPr>
              <a:t>家</a:t>
            </a:r>
            <a:r>
              <a:rPr lang="en" sz="2800" dirty="0" smtClean="0">
                <a:solidFill>
                  <a:schemeClr val="tx1"/>
                </a:solidFill>
                <a:latin typeface="MHeiHK-Medium" pitchFamily="50" charset="-128"/>
                <a:ea typeface="MHeiHK-Medium" pitchFamily="50" charset="-128"/>
                <a:cs typeface="Arial"/>
                <a:sym typeface="Arial"/>
              </a:rPr>
              <a:t>課</a:t>
            </a:r>
            <a:r>
              <a:rPr lang="zh-CN" altLang="en-US" sz="2800" dirty="0" smtClean="0">
                <a:solidFill>
                  <a:schemeClr val="tx1"/>
                </a:solidFill>
                <a:latin typeface="MHeiHK-Medium" pitchFamily="50" charset="-128"/>
                <a:ea typeface="MHeiHK-Medium" pitchFamily="50" charset="-128"/>
                <a:cs typeface="Arial"/>
                <a:sym typeface="Arial"/>
              </a:rPr>
              <a:t>討論</a:t>
            </a:r>
            <a:r>
              <a:rPr lang="en" sz="2000" dirty="0" smtClean="0">
                <a:solidFill>
                  <a:schemeClr val="tx1"/>
                </a:solidFill>
                <a:latin typeface="MHeiHK-Medium" pitchFamily="50" charset="-128"/>
                <a:ea typeface="MHeiHK-Medium" pitchFamily="50" charset="-128"/>
                <a:cs typeface="Arial"/>
                <a:sym typeface="Arial"/>
              </a:rPr>
              <a:t> </a:t>
            </a:r>
            <a:r>
              <a:rPr lang="en" sz="2800" dirty="0" smtClean="0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Homework discussion</a:t>
            </a:r>
            <a:endParaRPr lang="en" sz="2800" dirty="0">
              <a:solidFill>
                <a:schemeClr val="tx1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grpSp>
        <p:nvGrpSpPr>
          <p:cNvPr id="66" name="Shape 66"/>
          <p:cNvGrpSpPr/>
          <p:nvPr/>
        </p:nvGrpSpPr>
        <p:grpSpPr>
          <a:xfrm>
            <a:off x="3157135" y="1397285"/>
            <a:ext cx="2628000" cy="1946400"/>
            <a:chOff x="3157135" y="1397285"/>
            <a:chExt cx="2628000" cy="1946400"/>
          </a:xfrm>
        </p:grpSpPr>
        <p:grpSp>
          <p:nvGrpSpPr>
            <p:cNvPr id="67" name="Shape 67"/>
            <p:cNvGrpSpPr/>
            <p:nvPr/>
          </p:nvGrpSpPr>
          <p:grpSpPr>
            <a:xfrm>
              <a:off x="3498897" y="1655931"/>
              <a:ext cx="1944444" cy="1429130"/>
              <a:chOff x="3422697" y="1351131"/>
              <a:chExt cx="1944444" cy="1429130"/>
            </a:xfrm>
          </p:grpSpPr>
          <p:pic>
            <p:nvPicPr>
              <p:cNvPr id="68" name="Shape 6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422697" y="1351131"/>
                <a:ext cx="573112" cy="13997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9" name="Shape 69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4794037" y="1380003"/>
                <a:ext cx="573104" cy="140025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0" name="Shape 70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4108372" y="1382955"/>
                <a:ext cx="573104" cy="139434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71" name="Shape 71"/>
            <p:cNvSpPr/>
            <p:nvPr/>
          </p:nvSpPr>
          <p:spPr>
            <a:xfrm>
              <a:off x="3157135" y="1397285"/>
              <a:ext cx="2628000" cy="1946400"/>
            </a:xfrm>
            <a:prstGeom prst="ellipse">
              <a:avLst/>
            </a:prstGeom>
            <a:noFill/>
            <a:ln w="2857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2" name="Shape 72"/>
          <p:cNvGrpSpPr/>
          <p:nvPr/>
        </p:nvGrpSpPr>
        <p:grpSpPr>
          <a:xfrm>
            <a:off x="198981" y="797834"/>
            <a:ext cx="2859600" cy="3363000"/>
            <a:chOff x="161250" y="800725"/>
            <a:chExt cx="2859600" cy="3363000"/>
          </a:xfrm>
        </p:grpSpPr>
        <p:grpSp>
          <p:nvGrpSpPr>
            <p:cNvPr id="73" name="Shape 73"/>
            <p:cNvGrpSpPr/>
            <p:nvPr/>
          </p:nvGrpSpPr>
          <p:grpSpPr>
            <a:xfrm>
              <a:off x="604875" y="966850"/>
              <a:ext cx="1972375" cy="2607725"/>
              <a:chOff x="452475" y="738250"/>
              <a:chExt cx="1972375" cy="2607725"/>
            </a:xfrm>
          </p:grpSpPr>
          <p:pic>
            <p:nvPicPr>
              <p:cNvPr id="74" name="Shape 7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476030" y="2206402"/>
                <a:ext cx="468381" cy="11395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5" name="Shape 75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1699329" y="877264"/>
                <a:ext cx="468381" cy="118499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6" name="Shape 76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>
                <a:off x="1054141" y="2206402"/>
                <a:ext cx="612522" cy="11395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7" name="Shape 77"/>
              <p:cNvPicPr preferRelativeResize="0"/>
              <p:nvPr/>
            </p:nvPicPr>
            <p:blipFill>
              <a:blip r:embed="rId8">
                <a:alphaModFix/>
              </a:blip>
              <a:stretch>
                <a:fillRect/>
              </a:stretch>
            </p:blipFill>
            <p:spPr>
              <a:xfrm>
                <a:off x="1776395" y="2206402"/>
                <a:ext cx="648455" cy="113957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8" name="Shape 78"/>
              <p:cNvPicPr preferRelativeResize="0"/>
              <p:nvPr/>
            </p:nvPicPr>
            <p:blipFill>
              <a:blip r:embed="rId9">
                <a:alphaModFix/>
              </a:blip>
              <a:stretch>
                <a:fillRect/>
              </a:stretch>
            </p:blipFill>
            <p:spPr>
              <a:xfrm>
                <a:off x="452475" y="738250"/>
                <a:ext cx="1060311" cy="133539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79" name="Shape 79"/>
            <p:cNvSpPr/>
            <p:nvPr/>
          </p:nvSpPr>
          <p:spPr>
            <a:xfrm>
              <a:off x="161250" y="800725"/>
              <a:ext cx="2859600" cy="3363000"/>
            </a:xfrm>
            <a:prstGeom prst="ellipse">
              <a:avLst/>
            </a:pr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80" name="Shape 80"/>
          <p:cNvGrpSpPr/>
          <p:nvPr/>
        </p:nvGrpSpPr>
        <p:grpSpPr>
          <a:xfrm>
            <a:off x="5963875" y="832275"/>
            <a:ext cx="3005700" cy="3335400"/>
            <a:chOff x="5963875" y="832275"/>
            <a:chExt cx="3005700" cy="3335400"/>
          </a:xfrm>
        </p:grpSpPr>
        <p:pic>
          <p:nvPicPr>
            <p:cNvPr id="81" name="Shape 81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6902700" y="2479334"/>
              <a:ext cx="471906" cy="11649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" name="Shape 82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7459645" y="2491176"/>
              <a:ext cx="471899" cy="11578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" name="Shape 83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7495907" y="1276575"/>
              <a:ext cx="915110" cy="11525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4" name="Shape 84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6508520" y="1276577"/>
              <a:ext cx="987397" cy="10716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" name="Shape 8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329675" y="2446254"/>
              <a:ext cx="487992" cy="11918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" name="Shape 86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7950226" y="2523591"/>
              <a:ext cx="713449" cy="109304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" name="Shape 87"/>
            <p:cNvSpPr/>
            <p:nvPr/>
          </p:nvSpPr>
          <p:spPr>
            <a:xfrm>
              <a:off x="5963875" y="832275"/>
              <a:ext cx="3005700" cy="3335400"/>
            </a:xfrm>
            <a:prstGeom prst="ellipse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88" name="Shape 88"/>
          <p:cNvSpPr txBox="1"/>
          <p:nvPr/>
        </p:nvSpPr>
        <p:spPr>
          <a:xfrm>
            <a:off x="588450" y="4379150"/>
            <a:ext cx="2432400" cy="530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000" b="1" dirty="0" smtClean="0">
                <a:latin typeface="+mn-lt"/>
                <a:ea typeface="MHeiHK-Medium" pitchFamily="50" charset="-128"/>
              </a:rPr>
              <a:t>膚色 Skin </a:t>
            </a:r>
            <a:r>
              <a:rPr lang="en" sz="2000" b="1" dirty="0">
                <a:latin typeface="+mn-lt"/>
                <a:ea typeface="MHeiHK-Medium" pitchFamily="50" charset="-128"/>
              </a:rPr>
              <a:t>Color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3849525" y="3758225"/>
            <a:ext cx="1593816" cy="530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en" sz="2000" b="1" dirty="0" smtClean="0">
                <a:latin typeface="+mn-lt"/>
                <a:ea typeface="MHeiHK-Medium" pitchFamily="50" charset="-128"/>
              </a:rPr>
              <a:t>年紀 Age</a:t>
            </a:r>
            <a:endParaRPr lang="en" sz="2000" b="1" dirty="0">
              <a:latin typeface="+mn-lt"/>
              <a:ea typeface="MHeiHK-Medium" pitchFamily="50" charset="-128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881561" y="4379150"/>
            <a:ext cx="2005200" cy="530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 b="1" dirty="0" smtClean="0">
                <a:latin typeface="+mn-lt"/>
                <a:ea typeface="MHeiHK-Medium" pitchFamily="50" charset="-128"/>
              </a:rPr>
              <a:t>性別</a:t>
            </a:r>
            <a:r>
              <a:rPr lang="en" sz="1800" b="1" dirty="0">
                <a:latin typeface="+mn-lt"/>
                <a:ea typeface="MHeiHK-Medium" pitchFamily="50" charset="-128"/>
              </a:rPr>
              <a:t> </a:t>
            </a:r>
            <a:r>
              <a:rPr lang="en" sz="2000" b="1" dirty="0" smtClean="0">
                <a:latin typeface="+mn-lt"/>
              </a:rPr>
              <a:t>Gender</a:t>
            </a:r>
            <a:endParaRPr lang="en" sz="20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298637" y="904213"/>
            <a:ext cx="8242462" cy="3929043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546100" marR="88900" indent="-457200"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zh-CN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>我</a:t>
            </a:r>
            <a:r>
              <a:rPr lang="zh-TW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>們</a:t>
            </a:r>
            <a:r>
              <a:rPr lang="zh-TW" altLang="en-US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>都慣性使用外表把人分門別類，例如膚</a:t>
            </a:r>
            <a:r>
              <a:rPr lang="zh-TW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>色</a:t>
            </a:r>
            <a:r>
              <a:rPr lang="zh-CN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>和</a:t>
            </a:r>
            <a:r>
              <a:rPr lang="zh-TW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>性別</a:t>
            </a:r>
            <a:r>
              <a:rPr lang="zh-CN" altLang="en-US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>，</a:t>
            </a:r>
            <a:r>
              <a:rPr lang="zh-TW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>忽</a:t>
            </a:r>
            <a:r>
              <a:rPr lang="zh-TW" altLang="en-US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>略大家的共通</a:t>
            </a:r>
            <a:r>
              <a:rPr lang="zh-TW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>點</a:t>
            </a:r>
            <a:r>
              <a:rPr lang="zh-CN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>。</a:t>
            </a:r>
            <a:r>
              <a:rPr lang="zh-TW" altLang="en-US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作為人，我們都擁有共同的人性</a:t>
            </a:r>
            <a:r>
              <a:rPr lang="zh-CN" altLang="en-US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。</a:t>
            </a:r>
            <a:r>
              <a:rPr lang="en" altLang="zh-TW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  <a:t/>
            </a:r>
            <a:br>
              <a:rPr lang="en" altLang="zh-TW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cs typeface="SimSun"/>
                <a:sym typeface="SimSun"/>
              </a:rPr>
            </a:br>
            <a:r>
              <a:rPr lang="en-HK" altLang="zh-TW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People </a:t>
            </a:r>
            <a:r>
              <a:rPr lang="en-HK" altLang="zh-TW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often categorize each other on the basis of superficial features, such as skin </a:t>
            </a:r>
            <a:r>
              <a:rPr lang="en-HK" altLang="zh-TW" dirty="0" err="1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color</a:t>
            </a:r>
            <a:r>
              <a:rPr lang="en-HK" altLang="zh-TW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 and gender, and neglect </a:t>
            </a:r>
            <a:r>
              <a:rPr lang="en-HK" altLang="zh-TW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their </a:t>
            </a:r>
            <a:r>
              <a:rPr lang="en-HK" altLang="zh-TW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commonalities</a:t>
            </a:r>
            <a:r>
              <a:rPr lang="en-US" altLang="zh-TW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.</a:t>
            </a:r>
            <a:r>
              <a:rPr lang="en-US" altLang="zh-CN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 As humans, </a:t>
            </a:r>
            <a:r>
              <a:rPr lang="en-HK" altLang="zh-TW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there is always common humanity among us.</a:t>
            </a:r>
            <a:endParaRPr lang="en-HK" altLang="zh-TW" dirty="0" smtClean="0">
              <a:solidFill>
                <a:schemeClr val="accent1"/>
              </a:solidFill>
              <a:latin typeface="+mj-lt"/>
              <a:ea typeface="Microsoft JhengHei" panose="020B0604030504040204" pitchFamily="34" charset="-120"/>
            </a:endParaRPr>
          </a:p>
          <a:p>
            <a:pPr marL="546100" marR="88900" indent="-457200"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endParaRPr lang="en-HK" altLang="zh-TW" dirty="0">
              <a:solidFill>
                <a:schemeClr val="accent1"/>
              </a:solidFill>
              <a:latin typeface="+mj-lt"/>
              <a:ea typeface="Microsoft JhengHei" panose="020B0604030504040204" pitchFamily="34" charset="-120"/>
            </a:endParaRPr>
          </a:p>
          <a:p>
            <a:pPr marL="546100" marR="88900" indent="-457200"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zh-TW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在</a:t>
            </a:r>
            <a:r>
              <a:rPr lang="zh-TW" altLang="en-US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群體內，每個人在不同情況下也有機會成為我們的對手或隊</a:t>
            </a:r>
            <a:r>
              <a:rPr lang="zh-TW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友</a:t>
            </a:r>
            <a:r>
              <a:rPr lang="zh-CN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sym typeface="SimSun"/>
              </a:rPr>
              <a:t>。</a:t>
            </a:r>
            <a:r>
              <a:rPr lang="zh-CN" altLang="en-US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sym typeface="SimSun"/>
              </a:rPr>
              <a:t>內</a:t>
            </a:r>
            <a:r>
              <a:rPr lang="zh-CN" alt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sym typeface="SimSun"/>
              </a:rPr>
              <a:t>外群體的界線是十分模糊的。</a:t>
            </a:r>
            <a:r>
              <a:rPr lang="en-US" altLang="zh-CN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sym typeface="SimSun"/>
              </a:rPr>
              <a:t/>
            </a:r>
            <a:br>
              <a:rPr lang="en-US" altLang="zh-CN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  <a:sym typeface="SimSun"/>
              </a:rPr>
            </a:br>
            <a:r>
              <a:rPr lang="en-HK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Depending </a:t>
            </a:r>
            <a:r>
              <a:rPr lang="en-HK" dirty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on circumstances, anyone </a:t>
            </a:r>
            <a:r>
              <a:rPr lang="en-HK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can be our </a:t>
            </a:r>
            <a:r>
              <a:rPr lang="en-HK" altLang="zh-CN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teammate </a:t>
            </a:r>
            <a:r>
              <a:rPr lang="en-HK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or opponent</a:t>
            </a:r>
            <a:r>
              <a:rPr lang="en-US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.</a:t>
            </a:r>
            <a:r>
              <a:rPr lang="en-HK" dirty="0" smtClean="0">
                <a:solidFill>
                  <a:schemeClr val="accent1"/>
                </a:solidFill>
                <a:latin typeface="+mj-lt"/>
                <a:ea typeface="Microsoft JhengHei" panose="020B0604030504040204" pitchFamily="34" charset="-120"/>
              </a:rPr>
              <a:t> The boundary between in-group and out-group are vague.</a:t>
            </a:r>
            <a:endParaRPr lang="en-US" dirty="0" smtClean="0">
              <a:solidFill>
                <a:schemeClr val="accent1"/>
              </a:solidFill>
              <a:latin typeface="+mj-lt"/>
              <a:ea typeface="Microsoft JhengHei" panose="020B0604030504040204" pitchFamily="34" charset="-12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9168" y="139212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課堂總結 </a:t>
            </a:r>
            <a:r>
              <a:rPr lang="en-US" altLang="zh-CN" dirty="0" smtClean="0">
                <a:latin typeface="+mj-lt"/>
              </a:rPr>
              <a:t>Lesson Summary</a:t>
            </a:r>
            <a:endParaRPr lang="zh-CN" alt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title"/>
          </p:nvPr>
        </p:nvSpPr>
        <p:spPr>
          <a:xfrm>
            <a:off x="303312" y="258465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 smtClean="0">
                <a:latin typeface="MHeiHK-Medium" pitchFamily="50" charset="-128"/>
                <a:ea typeface="MHeiHK-Medium" pitchFamily="50" charset="-128"/>
              </a:rPr>
              <a:t>靜心祝福</a:t>
            </a:r>
            <a:r>
              <a:rPr lang="en" dirty="0" smtClean="0">
                <a:latin typeface="+mn-lt"/>
                <a:ea typeface="+mn-ea"/>
              </a:rPr>
              <a:t> Loving-kindness </a:t>
            </a:r>
            <a:r>
              <a:rPr lang="en" dirty="0">
                <a:latin typeface="+mn-lt"/>
                <a:ea typeface="+mn-ea"/>
              </a:rPr>
              <a:t>m</a:t>
            </a:r>
            <a:r>
              <a:rPr lang="en" dirty="0" smtClean="0">
                <a:latin typeface="+mn-lt"/>
                <a:ea typeface="+mn-ea"/>
              </a:rPr>
              <a:t>editation</a:t>
            </a:r>
            <a:endParaRPr lang="en" dirty="0">
              <a:latin typeface="+mn-lt"/>
              <a:ea typeface="+mn-ea"/>
            </a:endParaRPr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5122" name="Picture 2" descr="Y:\2018 Spring internship\teaching program_interns\Illustrations\chp2\mindfulnes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765" y="1203993"/>
            <a:ext cx="4472846" cy="343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53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/>
          <p:nvPr/>
        </p:nvSpPr>
        <p:spPr>
          <a:xfrm>
            <a:off x="306081" y="1486850"/>
            <a:ext cx="4028412" cy="2787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4000" b="1" dirty="0">
                <a:solidFill>
                  <a:schemeClr val="dk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SimSun"/>
                <a:sym typeface="SimSun"/>
              </a:rPr>
              <a:t>你我合作好夥伴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4000" b="1" dirty="0">
                <a:solidFill>
                  <a:schemeClr val="dk1"/>
                </a:solidFill>
                <a:latin typeface="+mn-lt"/>
                <a:ea typeface="Lato"/>
                <a:cs typeface="Lato"/>
                <a:sym typeface="Lato"/>
              </a:rPr>
              <a:t>You and I make a great team!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71" y="857617"/>
            <a:ext cx="3866606" cy="3671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298637" y="225178"/>
            <a:ext cx="8520600" cy="131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800" dirty="0">
                <a:latin typeface="+mj-lt"/>
                <a:ea typeface="Microsoft JhengHei" panose="020B0604030504040204" pitchFamily="34" charset="-120"/>
              </a:rPr>
              <a:t>如果我們走前一步... </a:t>
            </a:r>
            <a:br>
              <a:rPr lang="en" sz="2800" dirty="0">
                <a:latin typeface="+mj-lt"/>
                <a:ea typeface="Microsoft JhengHei" panose="020B0604030504040204" pitchFamily="34" charset="-120"/>
              </a:rPr>
            </a:br>
            <a:r>
              <a:rPr lang="en" sz="2800" dirty="0">
                <a:latin typeface="+mj-lt"/>
              </a:rPr>
              <a:t>What if we go one step forward…...</a:t>
            </a:r>
          </a:p>
        </p:txBody>
      </p:sp>
      <p:grpSp>
        <p:nvGrpSpPr>
          <p:cNvPr id="96" name="Shape 96"/>
          <p:cNvGrpSpPr/>
          <p:nvPr/>
        </p:nvGrpSpPr>
        <p:grpSpPr>
          <a:xfrm>
            <a:off x="1775123" y="1536399"/>
            <a:ext cx="3513672" cy="3304434"/>
            <a:chOff x="3147700" y="1805800"/>
            <a:chExt cx="2496570" cy="2347900"/>
          </a:xfrm>
        </p:grpSpPr>
        <p:pic>
          <p:nvPicPr>
            <p:cNvPr id="97" name="Shape 9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147700" y="1877225"/>
              <a:ext cx="1295400" cy="22764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8" name="Shape 9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682925" y="1805800"/>
              <a:ext cx="961345" cy="23479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324" y="374693"/>
            <a:ext cx="2658666" cy="15940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Shape 104"/>
          <p:cNvGrpSpPr/>
          <p:nvPr/>
        </p:nvGrpSpPr>
        <p:grpSpPr>
          <a:xfrm>
            <a:off x="1283074" y="1667983"/>
            <a:ext cx="3966175" cy="3051275"/>
            <a:chOff x="852000" y="1458975"/>
            <a:chExt cx="3966175" cy="3051275"/>
          </a:xfrm>
        </p:grpSpPr>
        <p:pic>
          <p:nvPicPr>
            <p:cNvPr id="105" name="Shape 10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604663" y="1458975"/>
              <a:ext cx="1213512" cy="29525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6" name="Shape 10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52000" y="1458977"/>
              <a:ext cx="2422728" cy="305127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745" y="356641"/>
            <a:ext cx="1966316" cy="2294195"/>
          </a:xfrm>
          <a:prstGeom prst="rect">
            <a:avLst/>
          </a:prstGeom>
        </p:spPr>
      </p:pic>
      <p:sp>
        <p:nvSpPr>
          <p:cNvPr id="8" name="Shape 95"/>
          <p:cNvSpPr txBox="1">
            <a:spLocks/>
          </p:cNvSpPr>
          <p:nvPr/>
        </p:nvSpPr>
        <p:spPr>
          <a:xfrm>
            <a:off x="252455" y="271666"/>
            <a:ext cx="8520600" cy="1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r>
              <a:rPr lang="en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如果我們走前一步... </a:t>
            </a:r>
            <a:br>
              <a:rPr lang="en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en" sz="2800" dirty="0" smtClean="0">
                <a:latin typeface="+mn-lt"/>
              </a:rPr>
              <a:t>What if we go one step forward…...</a:t>
            </a:r>
            <a:endParaRPr lang="en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Shape 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0890" y="1716393"/>
            <a:ext cx="1246925" cy="316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12585" y="1716393"/>
            <a:ext cx="1794742" cy="316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455" y="369132"/>
            <a:ext cx="2436981" cy="2382150"/>
          </a:xfrm>
          <a:prstGeom prst="rect">
            <a:avLst/>
          </a:prstGeom>
        </p:spPr>
      </p:pic>
      <p:sp>
        <p:nvSpPr>
          <p:cNvPr id="7" name="Shape 95"/>
          <p:cNvSpPr txBox="1">
            <a:spLocks/>
          </p:cNvSpPr>
          <p:nvPr/>
        </p:nvSpPr>
        <p:spPr>
          <a:xfrm>
            <a:off x="289401" y="245007"/>
            <a:ext cx="8520600" cy="1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r>
              <a:rPr lang="en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如果我們走前一步... </a:t>
            </a:r>
            <a:br>
              <a:rPr lang="en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en" sz="2800" dirty="0" smtClean="0">
                <a:latin typeface="+mn-lt"/>
              </a:rPr>
              <a:t>What if we go one step forward…...</a:t>
            </a:r>
            <a:endParaRPr lang="en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Shape 122"/>
          <p:cNvGrpSpPr/>
          <p:nvPr/>
        </p:nvGrpSpPr>
        <p:grpSpPr>
          <a:xfrm>
            <a:off x="1612079" y="1727591"/>
            <a:ext cx="4653553" cy="3100550"/>
            <a:chOff x="921925" y="1418775"/>
            <a:chExt cx="4653553" cy="3100550"/>
          </a:xfrm>
        </p:grpSpPr>
        <p:pic>
          <p:nvPicPr>
            <p:cNvPr id="123" name="Shape 1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154678" y="1418775"/>
              <a:ext cx="2420800" cy="31005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Shape 12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21925" y="1505625"/>
              <a:ext cx="2179850" cy="29268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26" name="Picture 2" descr="Free Clipart: M Face-9 | inky20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933">
            <a:off x="6423305" y="717617"/>
            <a:ext cx="2115128" cy="2019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hape 95"/>
          <p:cNvSpPr txBox="1">
            <a:spLocks noGrp="1"/>
          </p:cNvSpPr>
          <p:nvPr>
            <p:ph type="title"/>
          </p:nvPr>
        </p:nvSpPr>
        <p:spPr>
          <a:xfrm>
            <a:off x="195606" y="328475"/>
            <a:ext cx="8520600" cy="131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如果我們走前一步... </a:t>
            </a:r>
            <a:br>
              <a:rPr lang="en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en" sz="2800" dirty="0">
                <a:latin typeface="+mn-lt"/>
              </a:rPr>
              <a:t>What if we go one step forward…...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Shape 131"/>
          <p:cNvGrpSpPr/>
          <p:nvPr/>
        </p:nvGrpSpPr>
        <p:grpSpPr>
          <a:xfrm>
            <a:off x="2028063" y="1839107"/>
            <a:ext cx="4605612" cy="2969725"/>
            <a:chOff x="1541763" y="1498075"/>
            <a:chExt cx="4605612" cy="2969725"/>
          </a:xfrm>
        </p:grpSpPr>
        <p:pic>
          <p:nvPicPr>
            <p:cNvPr id="132" name="Shape 1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41763" y="1498075"/>
              <a:ext cx="1515662" cy="2969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Shape 13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284950" y="1533375"/>
              <a:ext cx="2862425" cy="28991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50" name="Picture 2" descr="Nervous woman by oksmit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250" y="323275"/>
            <a:ext cx="1773995" cy="198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hape 95"/>
          <p:cNvSpPr txBox="1">
            <a:spLocks noGrp="1"/>
          </p:cNvSpPr>
          <p:nvPr>
            <p:ph type="title"/>
          </p:nvPr>
        </p:nvSpPr>
        <p:spPr>
          <a:xfrm>
            <a:off x="298637" y="225178"/>
            <a:ext cx="8520600" cy="131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如果我們走前一步... </a:t>
            </a:r>
            <a:br>
              <a:rPr lang="en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en" sz="2800" dirty="0">
                <a:latin typeface="+mn-lt"/>
              </a:rPr>
              <a:t>What if we go one step forward…...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243219" y="1148537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  <a:buChar char="-"/>
            </a:pPr>
            <a:r>
              <a:rPr lang="en" sz="2400" dirty="0">
                <a:solidFill>
                  <a:schemeClr val="accent1"/>
                </a:solidFill>
                <a:latin typeface="+mn-lt"/>
                <a:ea typeface="MHeiHK-Medium" pitchFamily="50" charset="-128"/>
              </a:rPr>
              <a:t>我們會發現大家都有共同的感受、情緒、興趣... </a:t>
            </a:r>
            <a:r>
              <a:rPr lang="en" sz="2400" dirty="0">
                <a:solidFill>
                  <a:schemeClr val="accent1"/>
                </a:solidFill>
                <a:latin typeface="+mn-lt"/>
              </a:rPr>
              <a:t/>
            </a:r>
            <a:br>
              <a:rPr lang="en" sz="2400" dirty="0">
                <a:solidFill>
                  <a:schemeClr val="accent1"/>
                </a:solidFill>
                <a:latin typeface="+mn-lt"/>
              </a:rPr>
            </a:br>
            <a:r>
              <a:rPr lang="en" sz="2400" dirty="0">
                <a:solidFill>
                  <a:schemeClr val="accent1"/>
                </a:solidFill>
                <a:latin typeface="+mn-lt"/>
              </a:rPr>
              <a:t>We may realize that we all share common feelings, emotions, hobbies……</a:t>
            </a:r>
          </a:p>
          <a:p>
            <a:pPr lvl="0">
              <a:spcBef>
                <a:spcPts val="0"/>
              </a:spcBef>
              <a:buNone/>
            </a:pPr>
            <a:endParaRPr sz="2400"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141" name="Shape 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50110" y="3210056"/>
            <a:ext cx="901750" cy="176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60287" y="3188869"/>
            <a:ext cx="1587600" cy="1607987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Shape 143"/>
          <p:cNvSpPr/>
          <p:nvPr/>
        </p:nvSpPr>
        <p:spPr>
          <a:xfrm>
            <a:off x="3651860" y="2217278"/>
            <a:ext cx="2649914" cy="1761804"/>
          </a:xfrm>
          <a:prstGeom prst="wedgeEllipseCallout">
            <a:avLst>
              <a:gd name="adj1" fmla="val -52170"/>
              <a:gd name="adj2" fmla="val 38646"/>
            </a:avLst>
          </a:prstGeom>
          <a:solidFill>
            <a:srgbClr val="EAD1DC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600" dirty="0">
                <a:latin typeface="+mn-lt"/>
                <a:ea typeface="MHeiHK-Medium" pitchFamily="50" charset="-128"/>
              </a:rPr>
              <a:t>不要緊張，我們一定能順利完成賽事和考試的！</a:t>
            </a:r>
            <a:r>
              <a:rPr lang="en" sz="1600" dirty="0">
                <a:latin typeface="+mn-lt"/>
              </a:rPr>
              <a:t>Don’t be nervous. We will be alright. :)</a:t>
            </a:r>
          </a:p>
        </p:txBody>
      </p:sp>
      <p:sp>
        <p:nvSpPr>
          <p:cNvPr id="144" name="Shape 144"/>
          <p:cNvSpPr/>
          <p:nvPr/>
        </p:nvSpPr>
        <p:spPr>
          <a:xfrm>
            <a:off x="5428909" y="3402312"/>
            <a:ext cx="1952081" cy="1495188"/>
          </a:xfrm>
          <a:prstGeom prst="wedgeEllipseCallout">
            <a:avLst>
              <a:gd name="adj1" fmla="val 58041"/>
              <a:gd name="adj2" fmla="val -22318"/>
            </a:avLst>
          </a:prstGeom>
          <a:solidFill>
            <a:srgbClr val="EAD1DC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sz="1600" dirty="0" smtClean="0">
              <a:latin typeface="+mn-lt"/>
              <a:ea typeface="MHeiHK-Medium" pitchFamily="50" charset="-128"/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en" sz="1600" dirty="0" smtClean="0">
                <a:latin typeface="+mn-lt"/>
                <a:ea typeface="MHeiHK-Medium" pitchFamily="50" charset="-128"/>
              </a:rPr>
              <a:t>知道</a:t>
            </a:r>
            <a:r>
              <a:rPr lang="en" sz="1600" dirty="0">
                <a:latin typeface="+mn-lt"/>
                <a:ea typeface="MHeiHK-Medium" pitchFamily="50" charset="-128"/>
              </a:rPr>
              <a:t>！我們一起加油</a:t>
            </a:r>
            <a:r>
              <a:rPr lang="en" sz="1600" dirty="0" smtClean="0">
                <a:latin typeface="+mn-lt"/>
                <a:ea typeface="MHeiHK-Medium" pitchFamily="50" charset="-128"/>
              </a:rPr>
              <a:t>！</a:t>
            </a:r>
            <a:r>
              <a:rPr lang="en" dirty="0" smtClean="0">
                <a:latin typeface="+mn-lt"/>
                <a:ea typeface="MHeiHK-Medium" pitchFamily="50" charset="-128"/>
              </a:rPr>
              <a:t/>
            </a:r>
            <a:br>
              <a:rPr lang="en" dirty="0" smtClean="0">
                <a:latin typeface="+mn-lt"/>
                <a:ea typeface="MHeiHK-Medium" pitchFamily="50" charset="-128"/>
              </a:rPr>
            </a:br>
            <a:r>
              <a:rPr lang="en" sz="1600" dirty="0" smtClean="0">
                <a:latin typeface="+mn-lt"/>
                <a:ea typeface="MHeiHK-Medium" pitchFamily="50" charset="-128"/>
              </a:rPr>
              <a:t>Yes! Let’s do our best!</a:t>
            </a:r>
            <a:endParaRPr lang="en" sz="1600" dirty="0">
              <a:latin typeface="+mn-lt"/>
              <a:ea typeface="MHeiHK-Medium" pitchFamily="50" charset="-128"/>
            </a:endParaRPr>
          </a:p>
        </p:txBody>
      </p:sp>
      <p:sp>
        <p:nvSpPr>
          <p:cNvPr id="8" name="Shape 95"/>
          <p:cNvSpPr txBox="1">
            <a:spLocks noGrp="1"/>
          </p:cNvSpPr>
          <p:nvPr>
            <p:ph type="title"/>
          </p:nvPr>
        </p:nvSpPr>
        <p:spPr>
          <a:xfrm>
            <a:off x="243219" y="68159"/>
            <a:ext cx="8520600" cy="131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如果我們走前一步... </a:t>
            </a:r>
            <a:br>
              <a:rPr lang="en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en" sz="2800" dirty="0">
                <a:latin typeface="+mn-lt"/>
              </a:rPr>
              <a:t>What if we go one step forward…...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71055" y="410891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r>
              <a:rPr lang="zh-TW" altLang="en-US" dirty="0">
                <a:latin typeface="MHeiHK-Medium" pitchFamily="50" charset="-128"/>
                <a:ea typeface="MHeiHK-Medium" pitchFamily="50" charset="-128"/>
              </a:rPr>
              <a:t>音</a:t>
            </a:r>
            <a:r>
              <a:rPr lang="zh-TW" altLang="en-US" dirty="0">
                <a:solidFill>
                  <a:schemeClr val="tx1"/>
                </a:solidFill>
                <a:latin typeface="MHeiHK-Medium" pitchFamily="50" charset="-128"/>
                <a:ea typeface="MHeiHK-Medium" pitchFamily="50" charset="-128"/>
              </a:rPr>
              <a:t>樂糖黐</a:t>
            </a:r>
            <a:r>
              <a:rPr lang="zh-TW" altLang="en-US" dirty="0" smtClean="0">
                <a:solidFill>
                  <a:schemeClr val="tx1"/>
                </a:solidFill>
                <a:latin typeface="MHeiHK-Medium" pitchFamily="50" charset="-128"/>
                <a:ea typeface="MHeiHK-Medium" pitchFamily="50" charset="-128"/>
              </a:rPr>
              <a:t>豆</a:t>
            </a:r>
            <a:r>
              <a:rPr lang="en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" dirty="0" smtClean="0">
                <a:solidFill>
                  <a:schemeClr val="tx1"/>
                </a:solidFill>
                <a:latin typeface="+mj-lt"/>
              </a:rPr>
              <a:t>Music buddy</a:t>
            </a:r>
            <a:r>
              <a:rPr lang="zh-TW" altLang="en-US" b="0" dirty="0">
                <a:solidFill>
                  <a:schemeClr val="tx1"/>
                </a:solidFill>
                <a:latin typeface="+mj-lt"/>
              </a:rPr>
              <a:t/>
            </a:r>
            <a:br>
              <a:rPr lang="zh-TW" altLang="en-US" b="0" dirty="0">
                <a:solidFill>
                  <a:schemeClr val="tx1"/>
                </a:solidFill>
                <a:latin typeface="+mj-lt"/>
              </a:rPr>
            </a:br>
            <a:r>
              <a:rPr lang="en-US" b="0" dirty="0"/>
              <a:t>	</a:t>
            </a:r>
            <a:endParaRPr lang="en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1055" y="1524000"/>
            <a:ext cx="762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導師請隨意找一首音樂播放給學生。</a:t>
            </a:r>
            <a:endParaRPr lang="en-US" altLang="zh-CN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CN" sz="2400" dirty="0"/>
          </a:p>
          <a:p>
            <a:r>
              <a:rPr lang="en-US" altLang="zh-CN" sz="2400" dirty="0" smtClean="0"/>
              <a:t>Please play a short music clip to the students.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</TotalTime>
  <Words>604</Words>
  <Application>Microsoft Office PowerPoint</Application>
  <PresentationFormat>On-screen Show (16:9)</PresentationFormat>
  <Paragraphs>63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Arial</vt:lpstr>
      <vt:lpstr>MHeiHK-Medium</vt:lpstr>
      <vt:lpstr>Microsoft Himalaya</vt:lpstr>
      <vt:lpstr>Lato</vt:lpstr>
      <vt:lpstr>宋体</vt:lpstr>
      <vt:lpstr>Microsoft JhengHei</vt:lpstr>
      <vt:lpstr>Playfair Display</vt:lpstr>
      <vt:lpstr>MHeiHK-Bold</vt:lpstr>
      <vt:lpstr>Cardenio Modern</vt:lpstr>
      <vt:lpstr>Coral</vt:lpstr>
      <vt:lpstr>單元四：內外群體 Lesson 4: In-group / Out-group</vt:lpstr>
      <vt:lpstr>上一課家課討論 Homework discussion</vt:lpstr>
      <vt:lpstr>如果我們走前一步...  What if we go one step forward…...</vt:lpstr>
      <vt:lpstr>PowerPoint Presentation</vt:lpstr>
      <vt:lpstr>PowerPoint Presentation</vt:lpstr>
      <vt:lpstr>如果我們走前一步...  What if we go one step forward…...</vt:lpstr>
      <vt:lpstr>如果我們走前一步...  What if we go one step forward…...</vt:lpstr>
      <vt:lpstr>如果我們走前一步...  What if we go one step forward…...</vt:lpstr>
      <vt:lpstr>音樂糖黐豆 Music buddy  </vt:lpstr>
      <vt:lpstr>音樂糖黐豆 Music buddy</vt:lpstr>
      <vt:lpstr>PowerPoint Presentation</vt:lpstr>
      <vt:lpstr>影片分享：小丸子男女大混戰 Video sharing: Maruko and the war between boys and girls</vt:lpstr>
      <vt:lpstr>討論 Discussion</vt:lpstr>
      <vt:lpstr>影片分享：小丸子男女大混戰 Video sharing: Maruko and the war between boys and girls</vt:lpstr>
      <vt:lpstr>想一想 Let’s think</vt:lpstr>
      <vt:lpstr>PowerPoint Presentation</vt:lpstr>
      <vt:lpstr>動一動！Let’s move!</vt:lpstr>
      <vt:lpstr>織網大行動 Let’s make a net! </vt:lpstr>
      <vt:lpstr>活動總結 Activity conclusion</vt:lpstr>
      <vt:lpstr>PowerPoint Presentation</vt:lpstr>
      <vt:lpstr>靜心祝福 Loving-kindness meditation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內外群體 In-group / Out-group</dc:title>
  <dc:creator>socsc-404</dc:creator>
  <cp:lastModifiedBy>HKUPSY</cp:lastModifiedBy>
  <cp:revision>45</cp:revision>
  <dcterms:modified xsi:type="dcterms:W3CDTF">2019-01-23T03:59:14Z</dcterms:modified>
</cp:coreProperties>
</file>